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9" r:id="rId3"/>
  </p:sldMasterIdLst>
  <p:notesMasterIdLst>
    <p:notesMasterId r:id="rId27"/>
  </p:notesMasterIdLst>
  <p:sldIdLst>
    <p:sldId id="284" r:id="rId4"/>
    <p:sldId id="285" r:id="rId5"/>
    <p:sldId id="286" r:id="rId6"/>
    <p:sldId id="260" r:id="rId7"/>
    <p:sldId id="259" r:id="rId8"/>
    <p:sldId id="264" r:id="rId9"/>
    <p:sldId id="261" r:id="rId10"/>
    <p:sldId id="262" r:id="rId11"/>
    <p:sldId id="263" r:id="rId12"/>
    <p:sldId id="288" r:id="rId13"/>
    <p:sldId id="270" r:id="rId14"/>
    <p:sldId id="277" r:id="rId15"/>
    <p:sldId id="276" r:id="rId16"/>
    <p:sldId id="269" r:id="rId17"/>
    <p:sldId id="289" r:id="rId18"/>
    <p:sldId id="271" r:id="rId19"/>
    <p:sldId id="272" r:id="rId20"/>
    <p:sldId id="274" r:id="rId21"/>
    <p:sldId id="290" r:id="rId22"/>
    <p:sldId id="282" r:id="rId23"/>
    <p:sldId id="283" r:id="rId24"/>
    <p:sldId id="275" r:id="rId25"/>
    <p:sldId id="278"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95" autoAdjust="0"/>
    <p:restoredTop sz="84863" autoAdjust="0"/>
  </p:normalViewPr>
  <p:slideViewPr>
    <p:cSldViewPr snapToGrid="0">
      <p:cViewPr>
        <p:scale>
          <a:sx n="69" d="100"/>
          <a:sy n="69" d="100"/>
        </p:scale>
        <p:origin x="1362" y="6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A6EAD-20F3-406C-B657-7C7D415EBE2E}" type="datetimeFigureOut">
              <a:rPr kumimoji="1" lang="ja-JP" altLang="en-US" smtClean="0"/>
              <a:t>2017/7/13</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0AA37-A19B-4F36-94C5-EBD3167BC9D4}" type="slidenum">
              <a:rPr kumimoji="1" lang="ja-JP" altLang="en-US" smtClean="0"/>
              <a:t>‹#›</a:t>
            </a:fld>
            <a:endParaRPr kumimoji="1" lang="ja-JP" altLang="en-US"/>
          </a:p>
        </p:txBody>
      </p:sp>
    </p:spTree>
    <p:extLst>
      <p:ext uri="{BB962C8B-B14F-4D97-AF65-F5344CB8AC3E}">
        <p14:creationId xmlns:p14="http://schemas.microsoft.com/office/powerpoint/2010/main" val="36938111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40</a:t>
            </a:r>
            <a:endParaRPr kumimoji="1" lang="ja-JP" altLang="en-US" dirty="0"/>
          </a:p>
        </p:txBody>
      </p:sp>
      <p:sp>
        <p:nvSpPr>
          <p:cNvPr id="4" name="スライド番号プレースホルダー 3"/>
          <p:cNvSpPr>
            <a:spLocks noGrp="1"/>
          </p:cNvSpPr>
          <p:nvPr>
            <p:ph type="sldNum" sz="quarter" idx="10"/>
          </p:nvPr>
        </p:nvSpPr>
        <p:spPr/>
        <p:txBody>
          <a:bodyPr/>
          <a:lstStyle/>
          <a:p>
            <a:fld id="{AF9AAED7-EB68-B44B-A29A-E9CFE7A1147D}" type="slidenum">
              <a:rPr kumimoji="1" lang="ja-JP" altLang="en-US" smtClean="0"/>
              <a:t>2</a:t>
            </a:fld>
            <a:endParaRPr kumimoji="1" lang="ja-JP" altLang="en-US"/>
          </a:p>
        </p:txBody>
      </p:sp>
    </p:spTree>
    <p:extLst>
      <p:ext uri="{BB962C8B-B14F-4D97-AF65-F5344CB8AC3E}">
        <p14:creationId xmlns:p14="http://schemas.microsoft.com/office/powerpoint/2010/main" val="191393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15</a:t>
            </a:r>
          </a:p>
          <a:p>
            <a:r>
              <a:rPr kumimoji="1" lang="en-US" altLang="ja-JP" dirty="0" err="1" smtClean="0"/>
              <a:t>Tera</a:t>
            </a:r>
            <a:r>
              <a:rPr kumimoji="1" lang="en-US" altLang="ja-JP" dirty="0" smtClean="0"/>
              <a:t> is a java project</a:t>
            </a:r>
            <a:r>
              <a:rPr kumimoji="1" lang="en-US" altLang="ja-JP" baseline="0" dirty="0" smtClean="0"/>
              <a:t>, maven is the build tool, </a:t>
            </a:r>
            <a:r>
              <a:rPr kumimoji="1" lang="en-US" altLang="ja-JP" baseline="0" dirty="0" err="1" smtClean="0"/>
              <a:t>postgresql</a:t>
            </a:r>
            <a:r>
              <a:rPr kumimoji="1" lang="en-US" altLang="ja-JP" baseline="0" dirty="0" smtClean="0"/>
              <a:t> is </a:t>
            </a:r>
            <a:r>
              <a:rPr kumimoji="1" lang="en-US" altLang="ja-JP" baseline="0" dirty="0" err="1" smtClean="0"/>
              <a:t>db</a:t>
            </a:r>
            <a:r>
              <a:rPr kumimoji="1" lang="en-US" altLang="ja-JP" baseline="0" dirty="0" smtClean="0"/>
              <a:t> …</a:t>
            </a:r>
            <a:r>
              <a:rPr kumimoji="1" lang="en-US" altLang="ja-JP" dirty="0" smtClean="0"/>
              <a:t/>
            </a:r>
            <a:br>
              <a:rPr kumimoji="1" lang="en-US" altLang="ja-JP" dirty="0" smtClean="0"/>
            </a:br>
            <a:r>
              <a:rPr kumimoji="1" lang="en-US" altLang="ja-JP" dirty="0" smtClean="0"/>
              <a:t>I have designed this system</a:t>
            </a:r>
            <a:r>
              <a:rPr kumimoji="1" lang="en-US" altLang="ja-JP" baseline="0" dirty="0" smtClean="0"/>
              <a:t> for sample Terasoluna app using …tech stack…. I learnt these many things in the course of internship</a:t>
            </a:r>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11</a:t>
            </a:fld>
            <a:endParaRPr kumimoji="1" lang="ja-JP" altLang="en-US"/>
          </a:p>
        </p:txBody>
      </p:sp>
    </p:spTree>
    <p:extLst>
      <p:ext uri="{BB962C8B-B14F-4D97-AF65-F5344CB8AC3E}">
        <p14:creationId xmlns:p14="http://schemas.microsoft.com/office/powerpoint/2010/main" val="1443173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30</a:t>
            </a:r>
          </a:p>
          <a:p>
            <a:r>
              <a:rPr kumimoji="1" lang="en-US" altLang="ja-JP" baseline="0" dirty="0" smtClean="0"/>
              <a:t>I have divided the process in stages : Fetch, Build, Deploy and test</a:t>
            </a:r>
          </a:p>
          <a:p>
            <a:r>
              <a:rPr kumimoji="1" lang="en-US" altLang="ja-JP" baseline="0" dirty="0" smtClean="0"/>
              <a:t>I have constructed 3 containers in my system for each of the stages : </a:t>
            </a:r>
          </a:p>
          <a:p>
            <a:pPr marL="228600" indent="-228600">
              <a:buAutoNum type="arabicPeriod"/>
            </a:pPr>
            <a:r>
              <a:rPr kumimoji="1" lang="en-US" altLang="ja-JP" baseline="0" dirty="0" smtClean="0"/>
              <a:t>Jenkins container which automates the entire process and trigger other containers.</a:t>
            </a:r>
          </a:p>
          <a:p>
            <a:pPr marL="228600" indent="-228600">
              <a:buAutoNum type="arabicPeriod"/>
            </a:pPr>
            <a:r>
              <a:rPr kumimoji="1" lang="en-US" altLang="ja-JP" baseline="0" dirty="0" smtClean="0"/>
              <a:t>Build Container : which builds the java code using maven and runs unit test using </a:t>
            </a:r>
            <a:r>
              <a:rPr kumimoji="1" lang="en-US" altLang="ja-JP" baseline="0" dirty="0" err="1" smtClean="0"/>
              <a:t>Junit</a:t>
            </a:r>
            <a:r>
              <a:rPr kumimoji="1" lang="en-US" altLang="ja-JP" baseline="0" dirty="0" smtClean="0"/>
              <a:t>.</a:t>
            </a:r>
          </a:p>
          <a:p>
            <a:pPr marL="228600" indent="-228600">
              <a:buAutoNum type="arabicPeriod"/>
            </a:pPr>
            <a:r>
              <a:rPr kumimoji="1" lang="en-US" altLang="ja-JP" baseline="0" dirty="0" smtClean="0"/>
              <a:t>Deploy &amp; test Container : The App is built successfully is deployed inside this container on the tomcat server and then selenium is used to run integration tests on it.</a:t>
            </a:r>
          </a:p>
          <a:p>
            <a:pPr marL="228600" indent="-228600">
              <a:buAutoNum type="arabicPeriod"/>
            </a:pPr>
            <a:r>
              <a:rPr kumimoji="1" lang="en-US" altLang="ja-JP" baseline="0" dirty="0" smtClean="0"/>
              <a:t>Docker Engine is the key to the entire system. It facilitates the communication.</a:t>
            </a:r>
          </a:p>
          <a:p>
            <a:pPr marL="228600" indent="-228600">
              <a:buAutoNum type="arabicPeriod"/>
            </a:pPr>
            <a:r>
              <a:rPr kumimoji="1" lang="en-US" altLang="ja-JP" baseline="0" dirty="0" smtClean="0"/>
              <a:t>Gitlab is the SCM where the source code is pushed.</a:t>
            </a:r>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13</a:t>
            </a:fld>
            <a:endParaRPr kumimoji="1" lang="ja-JP" altLang="en-US"/>
          </a:p>
        </p:txBody>
      </p:sp>
    </p:spTree>
    <p:extLst>
      <p:ext uri="{BB962C8B-B14F-4D97-AF65-F5344CB8AC3E}">
        <p14:creationId xmlns:p14="http://schemas.microsoft.com/office/powerpoint/2010/main" val="2628090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r>
              <a:rPr lang="en-US" altLang="ja-JP" sz="1200" spc="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40</a:t>
            </a:r>
            <a:br>
              <a:rPr lang="en-US" altLang="ja-JP" sz="1200" spc="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br>
            <a:r>
              <a:rPr lang="en-US" altLang="ja-JP" sz="1200" spc="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This is the kind of system that</a:t>
            </a:r>
            <a:r>
              <a:rPr lang="en-US" altLang="ja-JP" sz="1200" spc="0" baseline="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 I have built</a:t>
            </a: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r>
              <a:rPr lang="en-US" altLang="ja-JP" sz="1200" spc="0" baseline="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The Jenkins container is connected with the Gitlab repo and it keeps polling the repo for changes.</a:t>
            </a: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r>
              <a:rPr lang="en-US" altLang="ja-JP" sz="1200" spc="0" baseline="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As soon as developers push their code to the repo, because Jenkins is polling it, it detects the change in repo</a:t>
            </a: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r>
              <a:rPr lang="en-US" altLang="ja-JP" sz="1200" spc="0" baseline="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And triggers a new container : The Build Container.</a:t>
            </a: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r>
              <a:rPr lang="en-US" altLang="ja-JP" sz="1200" spc="0" baseline="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This Build Container uses maven to build the project and runs unit tests on it.</a:t>
            </a: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r>
              <a:rPr lang="en-US" altLang="ja-JP" sz="1200" spc="0" baseline="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If there is a failure, reports are sent to the developers.</a:t>
            </a: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r>
              <a:rPr lang="en-US" altLang="ja-JP" sz="1200" spc="0" baseline="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On a successful build, the outcome of the build </a:t>
            </a:r>
            <a:r>
              <a:rPr lang="en-US" altLang="ja-JP" sz="1200" spc="0" baseline="0" dirty="0" err="1"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ie</a:t>
            </a:r>
            <a:r>
              <a:rPr lang="en-US" altLang="ja-JP" sz="1200" spc="0" baseline="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 the artifacts, WAR file in my case are preserved in the Jenkins container.</a:t>
            </a: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r>
              <a:rPr lang="en-US" altLang="ja-JP" sz="1200" spc="0" baseline="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The Jenkins container then triggers the deploy container. The artifacts are deployed in this container, and integration testing using selenium is performed.</a:t>
            </a: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r>
              <a:rPr lang="en-US" altLang="ja-JP" sz="1200" spc="0" baseline="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Reports are sent to the developers.</a:t>
            </a: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endParaRPr lang="en-US" altLang="ja-JP" sz="1200" spc="0" baseline="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endParaRP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endParaRPr lang="en-US" altLang="ja-JP" sz="1200" spc="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endParaRP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endParaRPr lang="en-US" altLang="ja-JP" sz="1200" spc="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endParaRP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endParaRPr lang="ja-JP" altLang="en-US" sz="1200" spc="0" dirty="0" smtClean="0">
              <a:solidFill>
                <a:prstClr val="black">
                  <a:lumMod val="65000"/>
                  <a:lumOff val="35000"/>
                </a:prstClr>
              </a:solidFill>
              <a:latin typeface="Calibri" panose="020F0502020204030204" pitchFamily="34" charset="0"/>
              <a:ea typeface="メイリオ" panose="020B0604030504040204" pitchFamily="50" charset="-128"/>
              <a:cs typeface="Calibri" panose="020F0502020204030204" pitchFamily="34" charset="0"/>
            </a:endParaRPr>
          </a:p>
          <a:p>
            <a:endParaRPr kumimoji="1" lang="ja-JP" altLang="en-US" dirty="0" smtClean="0"/>
          </a:p>
          <a:p>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14</a:t>
            </a:fld>
            <a:endParaRPr kumimoji="1" lang="ja-JP" altLang="en-US"/>
          </a:p>
        </p:txBody>
      </p:sp>
    </p:spTree>
    <p:extLst>
      <p:ext uri="{BB962C8B-B14F-4D97-AF65-F5344CB8AC3E}">
        <p14:creationId xmlns:p14="http://schemas.microsoft.com/office/powerpoint/2010/main" val="69146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60</a:t>
            </a:r>
            <a:br>
              <a:rPr kumimoji="1" lang="en-US" altLang="ja-JP" dirty="0" smtClean="0"/>
            </a:br>
            <a:r>
              <a:rPr kumimoji="1" lang="en-US" altLang="ja-JP" baseline="0" dirty="0" smtClean="0"/>
              <a:t>Step 1 Try to access to Jenkins through browser(http://10.68.253.47:30073)</a:t>
            </a:r>
          </a:p>
          <a:p>
            <a:r>
              <a:rPr kumimoji="1" lang="en-US" altLang="ja-JP" baseline="0" dirty="0" smtClean="0"/>
              <a:t>Step 2 Launch Jenkins Container through command window</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Step 3 Access to Jenkins through browser again</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Step 4 Commit change of code through </a:t>
            </a:r>
            <a:r>
              <a:rPr kumimoji="1" lang="en-US" altLang="ja-JP" baseline="0" dirty="0" err="1" smtClean="0"/>
              <a:t>Intellij</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r>
              <a:rPr kumimoji="1" lang="en-US" altLang="ja-JP" baseline="0" dirty="0" smtClean="0"/>
              <a:t>Step N Access to tomcat through browser(http://10.68.253.47:40073)</a:t>
            </a:r>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15</a:t>
            </a:fld>
            <a:endParaRPr kumimoji="1" lang="ja-JP" altLang="en-US"/>
          </a:p>
        </p:txBody>
      </p:sp>
    </p:spTree>
    <p:extLst>
      <p:ext uri="{BB962C8B-B14F-4D97-AF65-F5344CB8AC3E}">
        <p14:creationId xmlns:p14="http://schemas.microsoft.com/office/powerpoint/2010/main" val="2172404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Okay ! SO now that you</a:t>
            </a:r>
            <a:r>
              <a:rPr kumimoji="1" lang="en-US" altLang="ja-JP" baseline="0" dirty="0" smtClean="0"/>
              <a:t> know my system. Why is it better ? How did it solve the problem ?</a:t>
            </a:r>
            <a:br>
              <a:rPr kumimoji="1" lang="en-US" altLang="ja-JP" baseline="0" dirty="0" smtClean="0"/>
            </a:br>
            <a:r>
              <a:rPr kumimoji="1" lang="en-US" altLang="ja-JP" baseline="0" dirty="0" smtClean="0"/>
              <a:t>Problem was </a:t>
            </a:r>
            <a:r>
              <a:rPr kumimoji="1" lang="en-US" altLang="ja-JP" baseline="0" dirty="0" err="1" smtClean="0"/>
              <a:t>portablility</a:t>
            </a:r>
            <a:r>
              <a:rPr kumimoji="1" lang="en-US" altLang="ja-JP" baseline="0" dirty="0" smtClean="0"/>
              <a:t>. </a:t>
            </a:r>
            <a:r>
              <a:rPr kumimoji="1" lang="en-US" altLang="ja-JP" baseline="0" dirty="0" err="1" smtClean="0"/>
              <a:t>Intriducing</a:t>
            </a:r>
            <a:r>
              <a:rPr kumimoji="1" lang="en-US" altLang="ja-JP" baseline="0" dirty="0" smtClean="0"/>
              <a:t> CI/CD was a tedious task right ?</a:t>
            </a:r>
          </a:p>
          <a:p>
            <a:r>
              <a:rPr kumimoji="1" lang="en-US" altLang="ja-JP" baseline="0" dirty="0" smtClean="0"/>
              <a:t>This is a comparison based on time and efforts on introducing CI/CD in my case in terasoluna.</a:t>
            </a:r>
            <a:br>
              <a:rPr kumimoji="1" lang="en-US" altLang="ja-JP" baseline="0" dirty="0" smtClean="0"/>
            </a:br>
            <a:r>
              <a:rPr kumimoji="1" lang="en-US" altLang="ja-JP" baseline="0" dirty="0" smtClean="0"/>
              <a:t>There are 2 steps : </a:t>
            </a:r>
          </a:p>
          <a:p>
            <a:pPr marL="228600" indent="-228600">
              <a:buAutoNum type="arabicPeriod"/>
            </a:pPr>
            <a:r>
              <a:rPr kumimoji="1" lang="en-US" altLang="ja-JP" baseline="0" dirty="0" smtClean="0"/>
              <a:t>Preparing the </a:t>
            </a:r>
            <a:r>
              <a:rPr kumimoji="1" lang="en-US" altLang="ja-JP" baseline="0" dirty="0" err="1" smtClean="0"/>
              <a:t>environemt</a:t>
            </a:r>
            <a:r>
              <a:rPr kumimoji="1" lang="en-US" altLang="ja-JP" baseline="0" dirty="0" smtClean="0"/>
              <a:t> </a:t>
            </a:r>
            <a:br>
              <a:rPr kumimoji="1" lang="en-US" altLang="ja-JP" baseline="0" dirty="0" smtClean="0"/>
            </a:br>
            <a:r>
              <a:rPr kumimoji="1" lang="en-US" altLang="ja-JP" baseline="0" dirty="0" smtClean="0"/>
              <a:t>Using the traditional way, I had to install JDK…… keeping in mind the version compatibility. It took me 2hours </a:t>
            </a:r>
          </a:p>
          <a:p>
            <a:pPr marL="228600" indent="-228600">
              <a:buAutoNum type="arabicPeriod"/>
            </a:pPr>
            <a:r>
              <a:rPr kumimoji="1" lang="en-US" altLang="ja-JP" baseline="0" dirty="0" smtClean="0"/>
              <a:t>Next step was to Launch the CI server which is Jenkins : Install Jenkins ……..</a:t>
            </a:r>
          </a:p>
          <a:p>
            <a:pPr marL="228600" indent="-228600">
              <a:buAutoNum type="arabicPeriod"/>
            </a:pPr>
            <a:r>
              <a:rPr kumimoji="1" lang="en-US" altLang="ja-JP" baseline="0" dirty="0" err="1" smtClean="0"/>
              <a:t>Inall</a:t>
            </a:r>
            <a:r>
              <a:rPr kumimoji="1" lang="en-US" altLang="ja-JP" baseline="0" dirty="0" smtClean="0"/>
              <a:t> it took me a day to setup CI Server using the old way</a:t>
            </a:r>
          </a:p>
          <a:p>
            <a:pPr marL="228600" indent="-228600">
              <a:buAutoNum type="arabicPeriod"/>
            </a:pPr>
            <a:endParaRPr kumimoji="1" lang="en-US" altLang="ja-JP" baseline="0" dirty="0" smtClean="0"/>
          </a:p>
          <a:p>
            <a:pPr marL="228600" indent="-228600">
              <a:buAutoNum type="arabicPeriod"/>
            </a:pPr>
            <a:r>
              <a:rPr kumimoji="1" lang="en-US" altLang="ja-JP" baseline="0" dirty="0" smtClean="0"/>
              <a:t>On the other hand, when I used Docker Way,</a:t>
            </a:r>
          </a:p>
          <a:p>
            <a:pPr marL="228600" indent="-228600">
              <a:buAutoNum type="arabicPeriod"/>
            </a:pPr>
            <a:r>
              <a:rPr kumimoji="1" lang="en-US" altLang="ja-JP" baseline="0" dirty="0" smtClean="0"/>
              <a:t>TO prepare the </a:t>
            </a:r>
            <a:r>
              <a:rPr kumimoji="1" lang="en-US" altLang="ja-JP" baseline="0" dirty="0" err="1" smtClean="0"/>
              <a:t>enviroemnt</a:t>
            </a:r>
            <a:r>
              <a:rPr kumimoji="1" lang="en-US" altLang="ja-JP" baseline="0" dirty="0" smtClean="0"/>
              <a:t> I just </a:t>
            </a:r>
            <a:r>
              <a:rPr kumimoji="1" lang="en-US" altLang="ja-JP" baseline="0" dirty="0" err="1" smtClean="0"/>
              <a:t>hgadto</a:t>
            </a:r>
            <a:r>
              <a:rPr kumimoji="1" lang="en-US" altLang="ja-JP" baseline="0" dirty="0" smtClean="0"/>
              <a:t> install </a:t>
            </a:r>
            <a:r>
              <a:rPr kumimoji="1" lang="en-US" altLang="ja-JP" baseline="0" dirty="0" err="1" smtClean="0"/>
              <a:t>Doicker</a:t>
            </a:r>
            <a:r>
              <a:rPr kumimoji="1" lang="en-US" altLang="ja-JP" baseline="0" dirty="0" smtClean="0"/>
              <a:t> </a:t>
            </a:r>
            <a:r>
              <a:rPr kumimoji="1" lang="en-US" altLang="ja-JP" baseline="0" dirty="0" err="1" smtClean="0"/>
              <a:t>Enginre</a:t>
            </a:r>
            <a:r>
              <a:rPr kumimoji="1" lang="en-US" altLang="ja-JP" baseline="0" dirty="0" smtClean="0"/>
              <a:t>.</a:t>
            </a:r>
          </a:p>
          <a:p>
            <a:pPr marL="228600" indent="-228600">
              <a:buAutoNum type="arabicPeriod"/>
            </a:pPr>
            <a:r>
              <a:rPr kumimoji="1" lang="en-US" altLang="ja-JP" baseline="0" dirty="0" smtClean="0"/>
              <a:t>Since all these tools and dependencies are </a:t>
            </a:r>
            <a:r>
              <a:rPr kumimoji="1" lang="en-US" altLang="ja-JP" baseline="0" dirty="0" err="1" smtClean="0"/>
              <a:t>avaiolable</a:t>
            </a:r>
            <a:r>
              <a:rPr kumimoji="1" lang="en-US" altLang="ja-JP" baseline="0" dirty="0" smtClean="0"/>
              <a:t> packaged is a docker image with BEST COMPATIBLE VERSIONS, I just had to pull them and run them using docker engine.</a:t>
            </a:r>
          </a:p>
          <a:p>
            <a:pPr marL="228600" indent="-228600">
              <a:buAutoNum type="arabicPeriod"/>
            </a:pPr>
            <a:r>
              <a:rPr kumimoji="1" lang="en-US" altLang="ja-JP" baseline="0" dirty="0" smtClean="0"/>
              <a:t>IT eliminated the tedious manual work of setting up the </a:t>
            </a:r>
            <a:r>
              <a:rPr kumimoji="1" lang="en-US" altLang="ja-JP" baseline="0" dirty="0" err="1" smtClean="0"/>
              <a:t>enviroenmt</a:t>
            </a:r>
            <a:r>
              <a:rPr kumimoji="1" lang="en-US" altLang="ja-JP" baseline="0" dirty="0" smtClean="0"/>
              <a:t>, because the entire </a:t>
            </a:r>
            <a:r>
              <a:rPr kumimoji="1" lang="en-US" altLang="ja-JP" baseline="0" dirty="0" err="1" smtClean="0"/>
              <a:t>enviroenmnt</a:t>
            </a:r>
            <a:r>
              <a:rPr kumimoji="1" lang="en-US" altLang="ja-JP" baseline="0" dirty="0" smtClean="0"/>
              <a:t> is present as an image.</a:t>
            </a:r>
          </a:p>
          <a:p>
            <a:pPr marL="228600" indent="-228600">
              <a:buAutoNum type="arabicPeriod"/>
            </a:pPr>
            <a:r>
              <a:rPr kumimoji="1" lang="en-US" altLang="ja-JP" baseline="0" dirty="0" smtClean="0"/>
              <a:t>And hence it made the expansion of DevOps easy too. Host this image on a private cloud of NTT Data and for every project that you want to introduce CI/CD, pull the image and your CI server is ready. </a:t>
            </a:r>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16</a:t>
            </a:fld>
            <a:endParaRPr kumimoji="1" lang="ja-JP" altLang="en-US"/>
          </a:p>
        </p:txBody>
      </p:sp>
    </p:spTree>
    <p:extLst>
      <p:ext uri="{BB962C8B-B14F-4D97-AF65-F5344CB8AC3E}">
        <p14:creationId xmlns:p14="http://schemas.microsoft.com/office/powerpoint/2010/main" val="297297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60</a:t>
            </a:r>
          </a:p>
          <a:p>
            <a:r>
              <a:rPr kumimoji="1" lang="en-US" altLang="ja-JP" dirty="0" smtClean="0"/>
              <a:t>More releases -&gt; more rigorous </a:t>
            </a:r>
            <a:r>
              <a:rPr kumimoji="1" lang="en-US" altLang="ja-JP" baseline="0" dirty="0" smtClean="0"/>
              <a:t>testing -&gt; better quality</a:t>
            </a:r>
            <a:endParaRPr kumimoji="1" lang="en-US" altLang="ja-JP" dirty="0" smtClean="0"/>
          </a:p>
          <a:p>
            <a:r>
              <a:rPr kumimoji="1" lang="en-US" altLang="ja-JP" dirty="0" smtClean="0"/>
              <a:t>TO</a:t>
            </a:r>
            <a:r>
              <a:rPr kumimoji="1" lang="en-US" altLang="ja-JP" baseline="0" dirty="0" smtClean="0"/>
              <a:t> conclude this </a:t>
            </a:r>
            <a:r>
              <a:rPr kumimoji="1" lang="en-US" altLang="ja-JP" baseline="0" dirty="0" err="1" smtClean="0"/>
              <a:t>ppt</a:t>
            </a:r>
            <a:r>
              <a:rPr kumimoji="1" lang="en-US" altLang="ja-JP" baseline="0" dirty="0" smtClean="0"/>
              <a:t>, I would say</a:t>
            </a:r>
            <a:endParaRPr kumimoji="1" lang="en-US" altLang="ja-JP" dirty="0" smtClean="0"/>
          </a:p>
          <a:p>
            <a:r>
              <a:rPr kumimoji="1" lang="en-US" altLang="ja-JP" dirty="0" smtClean="0"/>
              <a:t>I</a:t>
            </a:r>
            <a:r>
              <a:rPr kumimoji="1" lang="en-US" altLang="ja-JP" baseline="0" dirty="0" smtClean="0"/>
              <a:t>ts clear that the containerized way of introducing CI/CD significantly benefits us in term of Time, shorter development cycles, more releases, </a:t>
            </a:r>
            <a:r>
              <a:rPr kumimoji="1" lang="en-US" altLang="ja-JP" baseline="0" dirty="0" err="1" smtClean="0"/>
              <a:t>rigourpous</a:t>
            </a:r>
            <a:r>
              <a:rPr kumimoji="1" lang="en-US" altLang="ja-JP" baseline="0" dirty="0" smtClean="0"/>
              <a:t> </a:t>
            </a:r>
            <a:r>
              <a:rPr kumimoji="1" lang="en-US" altLang="ja-JP" baseline="0" dirty="0" err="1" smtClean="0"/>
              <a:t>tresting</a:t>
            </a:r>
            <a:r>
              <a:rPr kumimoji="1" lang="en-US" altLang="ja-JP" baseline="0" dirty="0" smtClean="0"/>
              <a:t> , better </a:t>
            </a:r>
            <a:r>
              <a:rPr kumimoji="1" lang="en-US" altLang="ja-JP" baseline="0" dirty="0" err="1" smtClean="0"/>
              <a:t>wuality</a:t>
            </a:r>
            <a:r>
              <a:rPr kumimoji="1" lang="en-US" altLang="ja-JP" baseline="0" dirty="0" smtClean="0"/>
              <a:t> </a:t>
            </a:r>
          </a:p>
          <a:p>
            <a:endParaRPr kumimoji="1" lang="en-US" altLang="ja-JP" baseline="0" dirty="0" smtClean="0"/>
          </a:p>
          <a:p>
            <a:r>
              <a:rPr kumimoji="1" lang="en-US" altLang="ja-JP" baseline="0" dirty="0" smtClean="0"/>
              <a:t>Hence Time to market, Quality and Cost are all optimized.</a:t>
            </a:r>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17</a:t>
            </a:fld>
            <a:endParaRPr kumimoji="1" lang="ja-JP" altLang="en-US"/>
          </a:p>
        </p:txBody>
      </p:sp>
    </p:spTree>
    <p:extLst>
      <p:ext uri="{BB962C8B-B14F-4D97-AF65-F5344CB8AC3E}">
        <p14:creationId xmlns:p14="http://schemas.microsoft.com/office/powerpoint/2010/main" val="357569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
            </a:r>
            <a:br>
              <a:rPr kumimoji="1" lang="en-US" altLang="ja-JP" dirty="0" smtClean="0"/>
            </a:br>
            <a:r>
              <a:rPr kumimoji="1" lang="en-US" altLang="ja-JP" dirty="0" smtClean="0"/>
              <a:t>Vote</a:t>
            </a:r>
            <a:r>
              <a:rPr kumimoji="1" lang="en-US" altLang="ja-JP" baseline="0" dirty="0" smtClean="0"/>
              <a:t> of thanks, pictures of japan and all events and thanking everyone for everything</a:t>
            </a:r>
            <a:br>
              <a:rPr kumimoji="1" lang="en-US" altLang="ja-JP" baseline="0" dirty="0" smtClean="0"/>
            </a:br>
            <a:r>
              <a:rPr kumimoji="1" lang="en-US" altLang="ja-JP" baseline="0" dirty="0" smtClean="0"/>
              <a:t>I would like to thank my trainer Philip-san for helping me build this system and my manager </a:t>
            </a:r>
            <a:r>
              <a:rPr kumimoji="1" lang="en-US" altLang="ja-JP" baseline="0" dirty="0" err="1" smtClean="0"/>
              <a:t>Nagashima</a:t>
            </a:r>
            <a:r>
              <a:rPr kumimoji="1" lang="en-US" altLang="ja-JP" baseline="0" dirty="0" smtClean="0"/>
              <a:t>-san for keeping me motivated to complete this.</a:t>
            </a:r>
          </a:p>
          <a:p>
            <a:r>
              <a:rPr kumimoji="1" lang="en-US" altLang="ja-JP" baseline="0" dirty="0" smtClean="0"/>
              <a:t>This is a glimpse of my internship in Japan.</a:t>
            </a:r>
          </a:p>
          <a:p>
            <a:r>
              <a:rPr kumimoji="1" lang="en-US" altLang="ja-JP" baseline="0" dirty="0" smtClean="0"/>
              <a:t>Thanks to the HR Team for organizing such amazing events and giving us some unforgettable memories.</a:t>
            </a:r>
          </a:p>
          <a:p>
            <a:r>
              <a:rPr kumimoji="1" lang="en-US" altLang="ja-JP" baseline="0" dirty="0" smtClean="0"/>
              <a:t>Thank you !</a:t>
            </a:r>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18</a:t>
            </a:fld>
            <a:endParaRPr kumimoji="1" lang="ja-JP" altLang="en-US"/>
          </a:p>
        </p:txBody>
      </p:sp>
    </p:spTree>
    <p:extLst>
      <p:ext uri="{BB962C8B-B14F-4D97-AF65-F5344CB8AC3E}">
        <p14:creationId xmlns:p14="http://schemas.microsoft.com/office/powerpoint/2010/main" val="574747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20</a:t>
            </a:r>
          </a:p>
          <a:p>
            <a:r>
              <a:rPr kumimoji="1" lang="en-US" altLang="ja-JP" dirty="0" smtClean="0"/>
              <a:t>In</a:t>
            </a:r>
            <a:r>
              <a:rPr kumimoji="1" lang="en-US" altLang="ja-JP" baseline="0" dirty="0" smtClean="0"/>
              <a:t> the VM environment, there are multiple guest OSs on 1 host OS.</a:t>
            </a:r>
            <a:br>
              <a:rPr kumimoji="1" lang="en-US" altLang="ja-JP" baseline="0" dirty="0" smtClean="0"/>
            </a:br>
            <a:r>
              <a:rPr kumimoji="1" lang="en-US" altLang="ja-JP" baseline="0" dirty="0" smtClean="0"/>
              <a:t>But in containers … </a:t>
            </a:r>
            <a:r>
              <a:rPr kumimoji="1" lang="en-US" altLang="ja-JP" dirty="0" smtClean="0"/>
              <a:t/>
            </a:r>
            <a:br>
              <a:rPr kumimoji="1" lang="en-US" altLang="ja-JP" dirty="0" smtClean="0"/>
            </a:br>
            <a:r>
              <a:rPr kumimoji="1" lang="en-US" altLang="ja-JP" dirty="0" smtClean="0"/>
              <a:t>Docker and container</a:t>
            </a:r>
            <a:r>
              <a:rPr kumimoji="1" lang="en-US" altLang="ja-JP" baseline="0" dirty="0" smtClean="0"/>
              <a:t> environment, difference from VM and how its better</a:t>
            </a:r>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22</a:t>
            </a:fld>
            <a:endParaRPr kumimoji="1" lang="ja-JP" altLang="en-US"/>
          </a:p>
        </p:txBody>
      </p:sp>
    </p:spTree>
    <p:extLst>
      <p:ext uri="{BB962C8B-B14F-4D97-AF65-F5344CB8AC3E}">
        <p14:creationId xmlns:p14="http://schemas.microsoft.com/office/powerpoint/2010/main" val="769286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20</a:t>
            </a:r>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23</a:t>
            </a:fld>
            <a:endParaRPr kumimoji="1" lang="ja-JP" altLang="en-US"/>
          </a:p>
        </p:txBody>
      </p:sp>
    </p:spTree>
    <p:extLst>
      <p:ext uri="{BB962C8B-B14F-4D97-AF65-F5344CB8AC3E}">
        <p14:creationId xmlns:p14="http://schemas.microsoft.com/office/powerpoint/2010/main" val="1829425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smtClean="0">
                <a:solidFill>
                  <a:schemeClr val="tx1"/>
                </a:solidFill>
                <a:latin typeface="+mn-lt"/>
                <a:ea typeface="+mn-ea"/>
                <a:cs typeface="+mn-cs"/>
              </a:rPr>
              <a:t>100</a:t>
            </a:r>
          </a:p>
          <a:p>
            <a:r>
              <a:rPr kumimoji="1" lang="en-US" altLang="ja-JP" sz="1200" b="0" i="0" u="none" strike="noStrike" kern="1200" baseline="0" dirty="0" smtClean="0">
                <a:solidFill>
                  <a:schemeClr val="tx1"/>
                </a:solidFill>
                <a:latin typeface="+mn-lt"/>
                <a:ea typeface="+mn-ea"/>
                <a:cs typeface="+mn-cs"/>
              </a:rPr>
              <a:t>As far as my technical skills and experience is concerned, </a:t>
            </a:r>
            <a:br>
              <a:rPr kumimoji="1" lang="en-US" altLang="ja-JP" sz="1200" b="0" i="0" u="none" strike="noStrike" kern="1200" baseline="0" dirty="0" smtClean="0">
                <a:solidFill>
                  <a:schemeClr val="tx1"/>
                </a:solidFill>
                <a:latin typeface="+mn-lt"/>
                <a:ea typeface="+mn-ea"/>
                <a:cs typeface="+mn-cs"/>
              </a:rPr>
            </a:br>
            <a:r>
              <a:rPr kumimoji="1" lang="en-US" altLang="ja-JP" sz="1200" b="0" i="0" u="none" strike="noStrike" kern="1200" baseline="0" dirty="0" smtClean="0">
                <a:solidFill>
                  <a:schemeClr val="tx1"/>
                </a:solidFill>
                <a:latin typeface="+mn-lt"/>
                <a:ea typeface="+mn-ea"/>
                <a:cs typeface="+mn-cs"/>
              </a:rPr>
              <a:t>I am the Chief Technology Officer (CTO) of a start-up Skyline Labs, </a:t>
            </a:r>
            <a:br>
              <a:rPr kumimoji="1" lang="en-US" altLang="ja-JP" sz="1200" b="0" i="0" u="none" strike="noStrike" kern="1200" baseline="0" dirty="0" smtClean="0">
                <a:solidFill>
                  <a:schemeClr val="tx1"/>
                </a:solidFill>
                <a:latin typeface="+mn-lt"/>
                <a:ea typeface="+mn-ea"/>
                <a:cs typeface="+mn-cs"/>
              </a:rPr>
            </a:br>
            <a:r>
              <a:rPr kumimoji="1" lang="en-US" altLang="ja-JP" sz="1200" b="0" i="0" u="none" strike="noStrike" kern="1200" baseline="0" dirty="0" smtClean="0">
                <a:solidFill>
                  <a:schemeClr val="tx1"/>
                </a:solidFill>
                <a:latin typeface="+mn-lt"/>
                <a:ea typeface="+mn-ea"/>
                <a:cs typeface="+mn-cs"/>
              </a:rPr>
              <a:t>Head of Operations &amp; Project Management of SDS, The Software Development Section of our college COEP.</a:t>
            </a:r>
            <a:br>
              <a:rPr kumimoji="1" lang="en-US" altLang="ja-JP" sz="1200" b="0" i="0" u="none" strike="noStrike" kern="1200" baseline="0" dirty="0" smtClean="0">
                <a:solidFill>
                  <a:schemeClr val="tx1"/>
                </a:solidFill>
                <a:latin typeface="+mn-lt"/>
                <a:ea typeface="+mn-ea"/>
                <a:cs typeface="+mn-cs"/>
              </a:rPr>
            </a:br>
            <a:r>
              <a:rPr kumimoji="1" lang="en-US" altLang="ja-JP" sz="1200" b="0" i="0" u="none" strike="noStrike" kern="1200" baseline="0" dirty="0" smtClean="0">
                <a:solidFill>
                  <a:schemeClr val="tx1"/>
                </a:solidFill>
                <a:latin typeface="+mn-lt"/>
                <a:ea typeface="+mn-ea"/>
                <a:cs typeface="+mn-cs"/>
              </a:rPr>
              <a:t>Before this, I was the Event Head of Entrepreneurship Festival in COEP footfall 5k &amp; Campus Ambassador of a networking company Avaya.</a:t>
            </a:r>
          </a:p>
          <a:p>
            <a:r>
              <a:rPr kumimoji="1" lang="en-US" altLang="ja-JP" sz="1200" b="0" i="0" u="none" strike="noStrike" kern="1200" baseline="0" dirty="0" smtClean="0">
                <a:solidFill>
                  <a:schemeClr val="tx1"/>
                </a:solidFill>
                <a:latin typeface="+mn-lt"/>
                <a:ea typeface="+mn-ea"/>
                <a:cs typeface="+mn-cs"/>
              </a:rPr>
              <a:t>I am a tech enthusiast and passionate about programming. I have participated in more than 15 Hackathons across the country in 3 years of my engineering. </a:t>
            </a:r>
            <a:endParaRPr kumimoji="1" lang="en-US" altLang="ja-JP" dirty="0" smtClean="0"/>
          </a:p>
          <a:p>
            <a:endParaRPr kumimoji="1" lang="en-US" altLang="ja-JP" dirty="0" smtClean="0"/>
          </a:p>
          <a:p>
            <a:r>
              <a:rPr kumimoji="1" lang="en-US" altLang="ja-JP" dirty="0" smtClean="0"/>
              <a:t>About my technical</a:t>
            </a:r>
            <a:r>
              <a:rPr kumimoji="1" lang="en-US" altLang="ja-JP" baseline="0" dirty="0" smtClean="0"/>
              <a:t> skills : </a:t>
            </a:r>
          </a:p>
          <a:p>
            <a:r>
              <a:rPr kumimoji="1" lang="en-US" altLang="ja-JP" baseline="0" dirty="0" smtClean="0"/>
              <a:t>I have experience in Data Mining, Big Data Analytics &amp; Deep Learning. Some of my recent works include construction of  an ANN for the prediction of Trends in Crypto currencies (Bitcoin).</a:t>
            </a:r>
            <a:br>
              <a:rPr kumimoji="1" lang="en-US" altLang="ja-JP" baseline="0" dirty="0" smtClean="0"/>
            </a:br>
            <a:r>
              <a:rPr kumimoji="1" lang="en-US" altLang="ja-JP" baseline="0" dirty="0" smtClean="0"/>
              <a:t>I have also done a few projects on IoT and cloud.</a:t>
            </a:r>
          </a:p>
          <a:p>
            <a:r>
              <a:rPr kumimoji="1" lang="en-US" altLang="ja-JP" baseline="0" dirty="0" smtClean="0"/>
              <a:t>The technology that I have been working on recently is Block chain. I am implementing Smart Contracts and integrating Machine Learning in Block chain.</a:t>
            </a:r>
          </a:p>
          <a:p>
            <a:r>
              <a:rPr kumimoji="1" lang="en-US" altLang="ja-JP" baseline="0" dirty="0" smtClean="0"/>
              <a:t>Apart from all this, I have also made a lot of websites, Android apps and a few Android Games</a:t>
            </a:r>
          </a:p>
          <a:p>
            <a:r>
              <a:rPr kumimoji="1" lang="en-US" altLang="ja-JP" dirty="0" smtClean="0"/>
              <a:t>That’s all about me</a:t>
            </a:r>
            <a:r>
              <a:rPr kumimoji="1" lang="en-US" altLang="ja-JP" baseline="0" dirty="0" smtClean="0"/>
              <a:t> !!</a:t>
            </a:r>
            <a:endParaRPr kumimoji="1" lang="en-US" altLang="ja-JP" dirty="0" smtClean="0"/>
          </a:p>
          <a:p>
            <a:r>
              <a:rPr kumimoji="1" lang="en-US" altLang="ja-JP" dirty="0" smtClean="0"/>
              <a:t>I will briefly give you an </a:t>
            </a:r>
            <a:r>
              <a:rPr kumimoji="1" lang="en-US" altLang="ja-JP" dirty="0" err="1" smtClean="0"/>
              <a:t>an</a:t>
            </a:r>
            <a:r>
              <a:rPr kumimoji="1" lang="en-US" altLang="ja-JP" baseline="0" dirty="0" smtClean="0"/>
              <a:t> overview of what this </a:t>
            </a:r>
            <a:r>
              <a:rPr kumimoji="1" lang="en-US" altLang="ja-JP" baseline="0" dirty="0" err="1" smtClean="0"/>
              <a:t>ppt</a:t>
            </a:r>
            <a:r>
              <a:rPr kumimoji="1" lang="en-US" altLang="ja-JP" baseline="0" dirty="0" smtClean="0"/>
              <a:t> is all about.</a:t>
            </a:r>
          </a:p>
          <a:p>
            <a:endParaRPr kumimoji="1" lang="en-US" altLang="ja-JP" baseline="0" dirty="0" smtClean="0"/>
          </a:p>
          <a:p>
            <a:r>
              <a:rPr kumimoji="1" lang="en-US" altLang="ja-JP" baseline="0" dirty="0" smtClean="0"/>
              <a:t>Advanced DevOps Team Mission:</a:t>
            </a:r>
          </a:p>
          <a:p>
            <a:r>
              <a:rPr kumimoji="1" lang="en-US" altLang="ja-JP" baseline="0" dirty="0" smtClean="0"/>
              <a:t>To accelerate the expansion of DevOps in NTT Data.</a:t>
            </a:r>
          </a:p>
        </p:txBody>
      </p:sp>
      <p:sp>
        <p:nvSpPr>
          <p:cNvPr id="4" name="スライド番号プレースホルダー 3"/>
          <p:cNvSpPr>
            <a:spLocks noGrp="1"/>
          </p:cNvSpPr>
          <p:nvPr>
            <p:ph type="sldNum" sz="quarter" idx="10"/>
          </p:nvPr>
        </p:nvSpPr>
        <p:spPr/>
        <p:txBody>
          <a:bodyPr/>
          <a:lstStyle/>
          <a:p>
            <a:fld id="{AF9AAED7-EB68-B44B-A29A-E9CFE7A1147D}" type="slidenum">
              <a:rPr kumimoji="1" lang="ja-JP" altLang="en-US" smtClean="0"/>
              <a:t>3</a:t>
            </a:fld>
            <a:endParaRPr kumimoji="1" lang="ja-JP" altLang="en-US"/>
          </a:p>
        </p:txBody>
      </p:sp>
    </p:spTree>
    <p:extLst>
      <p:ext uri="{BB962C8B-B14F-4D97-AF65-F5344CB8AC3E}">
        <p14:creationId xmlns:p14="http://schemas.microsoft.com/office/powerpoint/2010/main" val="230045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20</a:t>
            </a:r>
          </a:p>
          <a:p>
            <a:r>
              <a:rPr kumimoji="1" lang="en-US" altLang="ja-JP" dirty="0" smtClean="0"/>
              <a:t>Where several</a:t>
            </a:r>
            <a:r>
              <a:rPr kumimoji="1" lang="en-US" altLang="ja-JP" baseline="0" dirty="0" smtClean="0"/>
              <a:t> developers used to code, </a:t>
            </a:r>
            <a:br>
              <a:rPr kumimoji="1" lang="en-US" altLang="ja-JP" baseline="0" dirty="0" smtClean="0"/>
            </a:br>
            <a:r>
              <a:rPr kumimoji="1" lang="en-US" altLang="ja-JP" baseline="0" dirty="0" smtClean="0"/>
              <a:t>Occasionally or after a specific period, all the progress was integrated.</a:t>
            </a:r>
          </a:p>
          <a:p>
            <a:r>
              <a:rPr kumimoji="1" lang="en-US" altLang="ja-JP" baseline="0" dirty="0" smtClean="0"/>
              <a:t>Then it was built, tested and released for the operations team.</a:t>
            </a:r>
            <a:br>
              <a:rPr kumimoji="1" lang="en-US" altLang="ja-JP" baseline="0" dirty="0" smtClean="0"/>
            </a:br>
            <a:r>
              <a:rPr kumimoji="1" lang="en-US" altLang="ja-JP" baseline="0" dirty="0" smtClean="0"/>
              <a:t>But each of these steps were done manually.</a:t>
            </a:r>
            <a:endParaRPr kumimoji="1"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4</a:t>
            </a:fld>
            <a:endParaRPr kumimoji="1" lang="ja-JP" altLang="en-US"/>
          </a:p>
        </p:txBody>
      </p:sp>
    </p:spTree>
    <p:extLst>
      <p:ext uri="{BB962C8B-B14F-4D97-AF65-F5344CB8AC3E}">
        <p14:creationId xmlns:p14="http://schemas.microsoft.com/office/powerpoint/2010/main" val="332080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30</a:t>
            </a:r>
            <a:br>
              <a:rPr kumimoji="1" lang="en-US" altLang="ja-JP" dirty="0" smtClean="0"/>
            </a:br>
            <a:r>
              <a:rPr kumimoji="1" lang="en-US" altLang="ja-JP" dirty="0" smtClean="0"/>
              <a:t>The problem with</a:t>
            </a:r>
            <a:r>
              <a:rPr kumimoji="1" lang="en-US" altLang="ja-JP" baseline="0" dirty="0" smtClean="0"/>
              <a:t> this methodology is :</a:t>
            </a:r>
            <a:endParaRPr kumimoji="1" lang="en-US" altLang="ja-JP" dirty="0" smtClean="0"/>
          </a:p>
          <a:p>
            <a:r>
              <a:rPr kumimoji="1" lang="en-US" altLang="ja-JP" dirty="0" smtClean="0"/>
              <a:t>Because there is a large gap b/w integration,</a:t>
            </a:r>
            <a:r>
              <a:rPr kumimoji="1" lang="en-US" altLang="ja-JP" baseline="0" dirty="0" smtClean="0"/>
              <a:t> even separate codes working perfectly fine may encounter some bugs &amp;  may not work when integrated together.</a:t>
            </a:r>
          </a:p>
          <a:p>
            <a:r>
              <a:rPr kumimoji="1" lang="en-US" altLang="ja-JP" baseline="0" dirty="0" smtClean="0"/>
              <a:t>As the gap b/w development and integration increases, it becomes more difficult to debug the integration bugs and a lot of time is wasted to fix a code which was perfectly working !</a:t>
            </a:r>
          </a:p>
          <a:p>
            <a:r>
              <a:rPr kumimoji="1" lang="en-US" altLang="ja-JP" baseline="0" dirty="0" smtClean="0"/>
              <a:t>Because the code is not built frequently, it is not released </a:t>
            </a:r>
            <a:r>
              <a:rPr kumimoji="1" lang="en-US" altLang="ja-JP" baseline="0" dirty="0" err="1" smtClean="0"/>
              <a:t>frequrnlty</a:t>
            </a:r>
            <a:r>
              <a:rPr kumimoji="1" lang="en-US" altLang="ja-JP" baseline="0" dirty="0" smtClean="0"/>
              <a:t> for testing. Because of this lack of testing, quality is compromised.</a:t>
            </a:r>
          </a:p>
          <a:p>
            <a:endParaRPr kumimoji="1" lang="en-US" altLang="ja-JP" baseline="0" dirty="0" smtClean="0"/>
          </a:p>
          <a:p>
            <a:r>
              <a:rPr kumimoji="1" lang="en-US" altLang="ja-JP" baseline="0" dirty="0" smtClean="0"/>
              <a:t/>
            </a:r>
            <a:br>
              <a:rPr kumimoji="1" lang="en-US" altLang="ja-JP" baseline="0" dirty="0" smtClean="0"/>
            </a:br>
            <a:endParaRPr kumimoji="1" lang="en-US" altLang="ja-JP" baseline="0" dirty="0" smtClean="0"/>
          </a:p>
          <a:p>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5</a:t>
            </a:fld>
            <a:endParaRPr kumimoji="1" lang="ja-JP" altLang="en-US"/>
          </a:p>
        </p:txBody>
      </p:sp>
    </p:spTree>
    <p:extLst>
      <p:ext uri="{BB962C8B-B14F-4D97-AF65-F5344CB8AC3E}">
        <p14:creationId xmlns:p14="http://schemas.microsoft.com/office/powerpoint/2010/main" val="970219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Integrate as</a:t>
            </a:r>
            <a:r>
              <a:rPr kumimoji="1" lang="en-US" altLang="ja-JP" baseline="0" dirty="0" smtClean="0"/>
              <a:t> you develop</a:t>
            </a:r>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6</a:t>
            </a:fld>
            <a:endParaRPr kumimoji="1" lang="ja-JP" altLang="en-US"/>
          </a:p>
        </p:txBody>
      </p:sp>
    </p:spTree>
    <p:extLst>
      <p:ext uri="{BB962C8B-B14F-4D97-AF65-F5344CB8AC3E}">
        <p14:creationId xmlns:p14="http://schemas.microsoft.com/office/powerpoint/2010/main" val="3343709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20</a:t>
            </a:r>
          </a:p>
          <a:p>
            <a:r>
              <a:rPr kumimoji="1" lang="en-US" altLang="ja-JP" dirty="0" smtClean="0"/>
              <a:t>If you look at this system, this</a:t>
            </a:r>
            <a:r>
              <a:rPr kumimoji="1" lang="en-US" altLang="ja-JP" baseline="0" dirty="0" smtClean="0"/>
              <a:t> is the CI server which takes care of all the manual work and automates it. IT keeps a check on the SCM. As soon as there is any changes / commit, it automatically pulls the source code, builds it, tests it and sends the report to the developers.</a:t>
            </a:r>
          </a:p>
          <a:p>
            <a:endParaRPr kumimoji="1" lang="en-US" altLang="ja-JP" baseline="0" dirty="0" smtClean="0"/>
          </a:p>
          <a:p>
            <a:r>
              <a:rPr kumimoji="1" lang="en-US" altLang="ja-JP" baseline="0" dirty="0" smtClean="0"/>
              <a:t>Here, Developers don’t need to wait for integration. They only need to push their codes. Rest everything is automated and CONTINOUS. There is no gap b/w development and integration.</a:t>
            </a:r>
          </a:p>
          <a:p>
            <a:r>
              <a:rPr kumimoji="1" lang="en-US" altLang="ja-JP" baseline="0" dirty="0" smtClean="0"/>
              <a:t>As soon as there is a push, integration is triggered and building and testing is started. In case there are any bugs, they can be detected and fixed immediately. </a:t>
            </a:r>
          </a:p>
          <a:p>
            <a:r>
              <a:rPr kumimoji="1" lang="en-US" altLang="ja-JP" baseline="0" dirty="0" smtClean="0"/>
              <a:t>The time wasted on fixing the integration bugs is saved.</a:t>
            </a:r>
            <a:br>
              <a:rPr kumimoji="1" lang="en-US" altLang="ja-JP" baseline="0" dirty="0" smtClean="0"/>
            </a:br>
            <a:r>
              <a:rPr kumimoji="1" lang="en-US" altLang="ja-JP" baseline="0" dirty="0" smtClean="0"/>
              <a:t>Continuously integrates code as it is developed.</a:t>
            </a:r>
          </a:p>
          <a:p>
            <a:r>
              <a:rPr kumimoji="1" lang="en-US" altLang="ja-JP" dirty="0" smtClean="0"/>
              <a:t>This automated</a:t>
            </a:r>
            <a:r>
              <a:rPr kumimoji="1" lang="en-US" altLang="ja-JP" baseline="0" dirty="0" smtClean="0"/>
              <a:t> environment is called CI/CD</a:t>
            </a:r>
          </a:p>
          <a:p>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7</a:t>
            </a:fld>
            <a:endParaRPr kumimoji="1" lang="ja-JP" altLang="en-US"/>
          </a:p>
        </p:txBody>
      </p:sp>
    </p:spTree>
    <p:extLst>
      <p:ext uri="{BB962C8B-B14F-4D97-AF65-F5344CB8AC3E}">
        <p14:creationId xmlns:p14="http://schemas.microsoft.com/office/powerpoint/2010/main" val="94234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40</a:t>
            </a:r>
          </a:p>
          <a:p>
            <a:r>
              <a:rPr kumimoji="1" lang="en-US" altLang="ja-JP" dirty="0" smtClean="0"/>
              <a:t>What is</a:t>
            </a:r>
            <a:r>
              <a:rPr kumimoji="1" lang="en-US" altLang="ja-JP" baseline="0" dirty="0" smtClean="0"/>
              <a:t> the problem ?</a:t>
            </a:r>
          </a:p>
          <a:p>
            <a:r>
              <a:rPr kumimoji="1" lang="en-US" altLang="ja-JP" baseline="0" dirty="0" smtClean="0"/>
              <a:t>What  I mean by environment is : </a:t>
            </a:r>
            <a:br>
              <a:rPr kumimoji="1" lang="en-US" altLang="ja-JP" baseline="0" dirty="0" smtClean="0"/>
            </a:br>
            <a:r>
              <a:rPr kumimoji="1" lang="en-US" altLang="ja-JP" baseline="0" dirty="0" smtClean="0"/>
              <a:t>Consider an example of a Java code. To build it you need a build tool like maven, for testing you need another tool like selenium. Then there is DB, Deploy server and a lot of other dependencies.</a:t>
            </a:r>
          </a:p>
          <a:p>
            <a:r>
              <a:rPr kumimoji="1" lang="en-US" altLang="ja-JP" baseline="0" dirty="0" smtClean="0"/>
              <a:t>Also, not every version of a tool is compatible with every other version of the other tool. You need to take care of version compatibility while installing all these tools. </a:t>
            </a:r>
            <a:r>
              <a:rPr kumimoji="1" lang="en-US" altLang="ja-JP" dirty="0" smtClean="0"/>
              <a:t>The </a:t>
            </a:r>
            <a:r>
              <a:rPr kumimoji="1" lang="en-US" altLang="ja-JP" dirty="0" err="1" smtClean="0"/>
              <a:t>enviroenmtn</a:t>
            </a:r>
            <a:r>
              <a:rPr kumimoji="1" lang="en-US" altLang="ja-JP" dirty="0" smtClean="0"/>
              <a:t> here is all</a:t>
            </a:r>
            <a:r>
              <a:rPr kumimoji="1" lang="en-US" altLang="ja-JP" baseline="0" dirty="0" smtClean="0"/>
              <a:t> these tools needed to build and test the project. </a:t>
            </a:r>
            <a:endParaRPr kumimoji="1" lang="en-US" altLang="ja-JP" dirty="0" smtClean="0"/>
          </a:p>
          <a:p>
            <a:r>
              <a:rPr kumimoji="1" lang="en-US" altLang="ja-JP" baseline="0" dirty="0" smtClean="0"/>
              <a:t>The environment that each developer uses while developing the code, might be different than the environment used while building the integrated code.</a:t>
            </a:r>
            <a:br>
              <a:rPr kumimoji="1" lang="en-US" altLang="ja-JP" baseline="0" dirty="0" smtClean="0"/>
            </a:br>
            <a:r>
              <a:rPr kumimoji="1" lang="en-US" altLang="ja-JP" baseline="0" dirty="0" smtClean="0"/>
              <a:t>Because the code was developed with some specific dependencies and versions, difference in the </a:t>
            </a:r>
            <a:r>
              <a:rPr kumimoji="1" lang="en-US" altLang="ja-JP" baseline="0" dirty="0" err="1" smtClean="0"/>
              <a:t>enviroenmnt</a:t>
            </a:r>
            <a:r>
              <a:rPr kumimoji="1" lang="en-US" altLang="ja-JP" baseline="0" dirty="0" smtClean="0"/>
              <a:t> may lead to unexpected behavior of the code -&gt; inconsistency.</a:t>
            </a:r>
            <a:br>
              <a:rPr kumimoji="1" lang="en-US" altLang="ja-JP" baseline="0" dirty="0" smtClean="0"/>
            </a:br>
            <a:r>
              <a:rPr kumimoji="1" lang="en-US" altLang="ja-JP" baseline="0" dirty="0" smtClean="0"/>
              <a:t>So, the </a:t>
            </a:r>
            <a:r>
              <a:rPr kumimoji="1" lang="en-US" altLang="ja-JP" baseline="0" dirty="0" err="1" smtClean="0"/>
              <a:t>env</a:t>
            </a:r>
            <a:r>
              <a:rPr kumimoji="1" lang="en-US" altLang="ja-JP" baseline="0" dirty="0" smtClean="0"/>
              <a:t> needs to setup at the production side same as the development side. Since CI/CD is not portable, one has to set it up again at the production side manually and IT become very tedious and time consuming to install so many tools that too with version compatibility.</a:t>
            </a:r>
            <a:br>
              <a:rPr kumimoji="1" lang="en-US" altLang="ja-JP" baseline="0" dirty="0" smtClean="0"/>
            </a:br>
            <a:r>
              <a:rPr kumimoji="1" lang="en-US" altLang="ja-JP" baseline="0" dirty="0" smtClean="0"/>
              <a:t>Also, if you plan to expand this CI/CD environment in the company, because of lack of portability, you will have to prepare the same environment individually on each project. Which practically is wastage of time and efforts.</a:t>
            </a:r>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8</a:t>
            </a:fld>
            <a:endParaRPr kumimoji="1" lang="ja-JP" altLang="en-US"/>
          </a:p>
        </p:txBody>
      </p:sp>
    </p:spTree>
    <p:extLst>
      <p:ext uri="{BB962C8B-B14F-4D97-AF65-F5344CB8AC3E}">
        <p14:creationId xmlns:p14="http://schemas.microsoft.com/office/powerpoint/2010/main" val="831494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20</a:t>
            </a:r>
          </a:p>
          <a:p>
            <a:endParaRPr kumimoji="1" lang="en-US" altLang="ja-JP" dirty="0" smtClean="0"/>
          </a:p>
          <a:p>
            <a:r>
              <a:rPr kumimoji="1" lang="en-US" altLang="ja-JP" dirty="0" smtClean="0"/>
              <a:t>This is exactly my mission.</a:t>
            </a:r>
          </a:p>
          <a:p>
            <a:r>
              <a:rPr kumimoji="1" lang="en-US" altLang="ja-JP" baseline="0" dirty="0" smtClean="0"/>
              <a:t>Read</a:t>
            </a:r>
            <a:br>
              <a:rPr kumimoji="1" lang="en-US" altLang="ja-JP" baseline="0" dirty="0" smtClean="0"/>
            </a:br>
            <a:r>
              <a:rPr kumimoji="1" lang="en-US" altLang="ja-JP" baseline="0" dirty="0" smtClean="0"/>
              <a:t>which is in my case docker</a:t>
            </a:r>
            <a:br>
              <a:rPr kumimoji="1" lang="en-US" altLang="ja-JP" baseline="0" dirty="0" smtClean="0"/>
            </a:br>
            <a:r>
              <a:rPr kumimoji="1" lang="en-US" altLang="ja-JP" baseline="0" dirty="0" smtClean="0"/>
              <a:t/>
            </a:r>
            <a:br>
              <a:rPr kumimoji="1" lang="en-US" altLang="ja-JP" baseline="0" dirty="0" smtClean="0"/>
            </a:br>
            <a:r>
              <a:rPr kumimoji="1" lang="en-US" altLang="ja-JP" baseline="0" dirty="0" smtClean="0"/>
              <a:t/>
            </a:r>
            <a:br>
              <a:rPr kumimoji="1" lang="en-US" altLang="ja-JP" baseline="0" dirty="0" smtClean="0"/>
            </a:br>
            <a:r>
              <a:rPr kumimoji="1" lang="en-US" altLang="ja-JP" baseline="0" dirty="0" smtClean="0"/>
              <a:t/>
            </a:r>
            <a:br>
              <a:rPr kumimoji="1" lang="en-US" altLang="ja-JP" baseline="0" dirty="0" smtClean="0"/>
            </a:br>
            <a:r>
              <a:rPr kumimoji="1" lang="en-US" altLang="ja-JP" baseline="0" dirty="0" smtClean="0"/>
              <a:t> </a:t>
            </a:r>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9</a:t>
            </a:fld>
            <a:endParaRPr kumimoji="1" lang="ja-JP" altLang="en-US"/>
          </a:p>
        </p:txBody>
      </p:sp>
    </p:spTree>
    <p:extLst>
      <p:ext uri="{BB962C8B-B14F-4D97-AF65-F5344CB8AC3E}">
        <p14:creationId xmlns:p14="http://schemas.microsoft.com/office/powerpoint/2010/main" val="101499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baseline="0" dirty="0" smtClean="0"/>
              <a:t>30</a:t>
            </a:r>
            <a:br>
              <a:rPr kumimoji="1" lang="en-US" altLang="ja-JP" baseline="0" dirty="0" smtClean="0"/>
            </a:br>
            <a:r>
              <a:rPr kumimoji="1" lang="en-US" altLang="ja-JP" baseline="0" dirty="0" smtClean="0"/>
              <a:t>In the docker world, everything exists as an image on a central repo called Docker Hub.</a:t>
            </a:r>
            <a:br>
              <a:rPr kumimoji="1" lang="en-US" altLang="ja-JP" baseline="0" dirty="0" smtClean="0"/>
            </a:br>
            <a:r>
              <a:rPr kumimoji="1" lang="en-US" altLang="ja-JP" baseline="0" dirty="0" smtClean="0"/>
              <a:t>Anyone can pull the image and use it.</a:t>
            </a:r>
            <a:br>
              <a:rPr kumimoji="1" lang="en-US" altLang="ja-JP" baseline="0" dirty="0" smtClean="0"/>
            </a:br>
            <a:r>
              <a:rPr kumimoji="1" lang="en-US" altLang="ja-JP" baseline="0" dirty="0" smtClean="0"/>
              <a:t>The biggest advantage is that since the image is packed with all the needed tools and dependencies with the best compatible versions, the environment is same everywhere.</a:t>
            </a:r>
          </a:p>
          <a:p>
            <a:r>
              <a:rPr kumimoji="1" lang="en-US" altLang="ja-JP" baseline="0" dirty="0" smtClean="0"/>
              <a:t>These images can be customized and run deployed in docker containers.</a:t>
            </a:r>
          </a:p>
          <a:p>
            <a:r>
              <a:rPr kumimoji="1" lang="en-US" altLang="ja-JP" baseline="0" dirty="0" smtClean="0"/>
              <a:t>This entire setup is on just a single kernel</a:t>
            </a:r>
            <a:br>
              <a:rPr kumimoji="1" lang="en-US" altLang="ja-JP" baseline="0" dirty="0" smtClean="0"/>
            </a:br>
            <a:r>
              <a:rPr kumimoji="1" lang="en-US" altLang="ja-JP" baseline="0" dirty="0" smtClean="0"/>
              <a:t/>
            </a:r>
            <a:br>
              <a:rPr kumimoji="1" lang="en-US" altLang="ja-JP" baseline="0" dirty="0" smtClean="0"/>
            </a:br>
            <a:r>
              <a:rPr kumimoji="1" lang="en-US" altLang="ja-JP" baseline="0" dirty="0" smtClean="0"/>
              <a:t/>
            </a:r>
            <a:br>
              <a:rPr kumimoji="1" lang="en-US" altLang="ja-JP" baseline="0" dirty="0" smtClean="0"/>
            </a:br>
            <a:r>
              <a:rPr kumimoji="1" lang="en-US" altLang="ja-JP" baseline="0" dirty="0" smtClean="0"/>
              <a:t> </a:t>
            </a:r>
            <a:endParaRPr kumimoji="1" lang="ja-JP" altLang="en-US" dirty="0"/>
          </a:p>
        </p:txBody>
      </p:sp>
      <p:sp>
        <p:nvSpPr>
          <p:cNvPr id="4" name="Slide Number Placeholder 3"/>
          <p:cNvSpPr>
            <a:spLocks noGrp="1"/>
          </p:cNvSpPr>
          <p:nvPr>
            <p:ph type="sldNum" sz="quarter" idx="10"/>
          </p:nvPr>
        </p:nvSpPr>
        <p:spPr/>
        <p:txBody>
          <a:bodyPr/>
          <a:lstStyle/>
          <a:p>
            <a:fld id="{ABB0AA37-A19B-4F36-94C5-EBD3167BC9D4}" type="slidenum">
              <a:rPr kumimoji="1" lang="ja-JP" altLang="en-US" smtClean="0"/>
              <a:t>10</a:t>
            </a:fld>
            <a:endParaRPr kumimoji="1" lang="ja-JP" altLang="en-US"/>
          </a:p>
        </p:txBody>
      </p:sp>
    </p:spTree>
    <p:extLst>
      <p:ext uri="{BB962C8B-B14F-4D97-AF65-F5344CB8AC3E}">
        <p14:creationId xmlns:p14="http://schemas.microsoft.com/office/powerpoint/2010/main" val="996803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gi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gi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kumimoji="1" lang="en-US" altLang="ja-JP" smtClean="0"/>
              <a:t>Click to edit Master title style</a:t>
            </a:r>
            <a:endParaRPr kumimoji="1" lang="ja-JP"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smtClean="0"/>
              <a:t>Click to edit Master subtitle style</a:t>
            </a:r>
            <a:endParaRPr kumimoji="1" lang="ja-JP" altLang="en-US"/>
          </a:p>
        </p:txBody>
      </p:sp>
      <p:sp>
        <p:nvSpPr>
          <p:cNvPr id="4" name="Date Placeholder 3"/>
          <p:cNvSpPr>
            <a:spLocks noGrp="1"/>
          </p:cNvSpPr>
          <p:nvPr>
            <p:ph type="dt" sz="half" idx="10"/>
          </p:nvPr>
        </p:nvSpPr>
        <p:spPr/>
        <p:txBody>
          <a:bodyPr/>
          <a:lstStyle/>
          <a:p>
            <a:fld id="{8AE581E2-B2BF-46F4-846A-8CA542E205D1}" type="datetimeFigureOut">
              <a:rPr kumimoji="1" lang="ja-JP" altLang="en-US" smtClean="0"/>
              <a:t>2017/7/13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2800050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Vertical Text Placeholder 2"/>
          <p:cNvSpPr>
            <a:spLocks noGrp="1"/>
          </p:cNvSpPr>
          <p:nvPr>
            <p:ph type="body" orient="vert" idx="1"/>
          </p:nvPr>
        </p:nvSpPr>
        <p:spPr/>
        <p:txBody>
          <a:bodyPr vert="eaVert"/>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8AE581E2-B2BF-46F4-846A-8CA542E205D1}" type="datetimeFigureOut">
              <a:rPr kumimoji="1" lang="ja-JP" altLang="en-US" smtClean="0"/>
              <a:t>2017/7/13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991447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kumimoji="1" lang="en-US" altLang="ja-JP" smtClean="0"/>
              <a:t>Click to edit Master title style</a:t>
            </a:r>
            <a:endParaRPr kumimoji="1" lang="ja-JP"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8AE581E2-B2BF-46F4-846A-8CA542E205D1}" type="datetimeFigureOut">
              <a:rPr kumimoji="1" lang="ja-JP" altLang="en-US" smtClean="0"/>
              <a:t>2017/7/13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1941323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92605" y="2976092"/>
            <a:ext cx="3597639" cy="950376"/>
          </a:xfrm>
          <a:prstGeom prst="rect">
            <a:avLst/>
          </a:prstGeom>
        </p:spPr>
      </p:pic>
      <p:sp>
        <p:nvSpPr>
          <p:cNvPr id="8" name="TextBox 12"/>
          <p:cNvSpPr txBox="1"/>
          <p:nvPr userDrawn="1"/>
        </p:nvSpPr>
        <p:spPr>
          <a:xfrm>
            <a:off x="10416480" y="6580944"/>
            <a:ext cx="1608715" cy="127585"/>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smtClean="0">
                <a:solidFill>
                  <a:schemeClr val="tx1"/>
                </a:solidFill>
                <a:latin typeface="+mn-lt"/>
                <a:ea typeface="HGPGothicE" charset="-128"/>
                <a:cs typeface="Meiryo UI" pitchFamily="50" charset="-128"/>
              </a:rPr>
              <a:t>© 2017 NTT DATA Corporation</a:t>
            </a:r>
          </a:p>
        </p:txBody>
      </p:sp>
    </p:spTree>
    <p:extLst>
      <p:ext uri="{BB962C8B-B14F-4D97-AF65-F5344CB8AC3E}">
        <p14:creationId xmlns:p14="http://schemas.microsoft.com/office/powerpoint/2010/main" val="2514738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genda Slide">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2207460" y="908721"/>
            <a:ext cx="9444545" cy="5256409"/>
          </a:xfrm>
          <a:prstGeom prst="rect">
            <a:avLst/>
          </a:prstGeom>
        </p:spPr>
        <p:txBody>
          <a:bodyPr lIns="183600" rIns="183600"/>
          <a:lstStyle>
            <a:lvl1pPr marL="514350" indent="-514350" fontAlgn="ctr">
              <a:spcBef>
                <a:spcPts val="0"/>
              </a:spcBef>
              <a:spcAft>
                <a:spcPts val="0"/>
              </a:spcAft>
              <a:buFont typeface="+mj-lt"/>
              <a:buAutoNum type="romanUcPeriod"/>
              <a:defRPr sz="2000" b="0" i="0" spc="10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dirty="0" smtClean="0"/>
              <a:t>Click and enter text.</a:t>
            </a:r>
            <a:endParaRPr kumimoji="1" lang="ja-JP" altLang="en-US" dirty="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pic>
        <p:nvPicPr>
          <p:cNvPr id="11" name="図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86326" y="6504431"/>
            <a:ext cx="1159714" cy="295200"/>
          </a:xfrm>
          <a:prstGeom prst="rect">
            <a:avLst/>
          </a:prstGeom>
        </p:spPr>
      </p:pic>
      <p:sp>
        <p:nvSpPr>
          <p:cNvPr id="13" name="タイトル 1"/>
          <p:cNvSpPr>
            <a:spLocks noGrp="1"/>
          </p:cNvSpPr>
          <p:nvPr>
            <p:ph type="title" hasCustomPrompt="1"/>
          </p:nvPr>
        </p:nvSpPr>
        <p:spPr>
          <a:xfrm>
            <a:off x="172188" y="0"/>
            <a:ext cx="11844000" cy="731661"/>
          </a:xfrm>
          <a:prstGeom prst="rect">
            <a:avLst/>
          </a:prstGeom>
        </p:spPr>
        <p:txBody>
          <a:bodyPr anchor="ctr" anchorCtr="0">
            <a:norm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Arial" pitchFamily="34" charset="0"/>
              <a:buNone/>
              <a:tabLst/>
            </a:pPr>
            <a:r>
              <a:rPr kumimoji="1" lang="en-US" altLang="ja-JP" dirty="0" smtClean="0"/>
              <a:t>[Agenda]</a:t>
            </a:r>
          </a:p>
        </p:txBody>
      </p:sp>
      <p:sp>
        <p:nvSpPr>
          <p:cNvPr id="10" name="TextBox 12"/>
          <p:cNvSpPr txBox="1"/>
          <p:nvPr userDrawn="1"/>
        </p:nvSpPr>
        <p:spPr>
          <a:xfrm>
            <a:off x="2080172" y="6580944"/>
            <a:ext cx="1608715" cy="127585"/>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smtClean="0">
                <a:solidFill>
                  <a:schemeClr val="tx1"/>
                </a:solidFill>
                <a:latin typeface="+mn-lt"/>
                <a:ea typeface="HGPGothicE" charset="-128"/>
                <a:cs typeface="Meiryo UI" pitchFamily="50" charset="-128"/>
              </a:rPr>
              <a:t>© 2017 NTT DATA Corporation</a:t>
            </a:r>
          </a:p>
        </p:txBody>
      </p:sp>
      <p:sp>
        <p:nvSpPr>
          <p:cNvPr id="12"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mn-lt"/>
                <a:ea typeface="HGPGothicE" charset="-128"/>
                <a:cs typeface="HGPGothicE" charset="-128"/>
              </a:rPr>
              <a:pPr algn="ctr" fontAlgn="auto">
                <a:spcBef>
                  <a:spcPts val="0"/>
                </a:spcBef>
                <a:spcAft>
                  <a:spcPts val="0"/>
                </a:spcAft>
                <a:defRPr/>
              </a:pPr>
              <a:t>‹#›</a:t>
            </a:fld>
            <a:endParaRPr lang="en-US" sz="1200" b="0" i="0" dirty="0">
              <a:solidFill>
                <a:schemeClr val="tx1"/>
              </a:solidFill>
              <a:latin typeface="+mn-lt"/>
              <a:ea typeface="HGPGothicE" charset="-128"/>
              <a:cs typeface="HGPGothicE" charset="-128"/>
            </a:endParaRPr>
          </a:p>
        </p:txBody>
      </p:sp>
    </p:spTree>
    <p:extLst>
      <p:ext uri="{BB962C8B-B14F-4D97-AF65-F5344CB8AC3E}">
        <p14:creationId xmlns:p14="http://schemas.microsoft.com/office/powerpoint/2010/main" val="34209966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A (White Logotype)">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 y="0"/>
            <a:ext cx="12192119" cy="6858000"/>
          </a:xfrm>
          <a:prstGeom prst="rect">
            <a:avLst/>
          </a:prstGeom>
        </p:spPr>
      </p:pic>
      <p:sp>
        <p:nvSpPr>
          <p:cNvPr id="14" name="正方形/長方形 13"/>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pic>
        <p:nvPicPr>
          <p:cNvPr id="15" name="図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06773" y="257965"/>
            <a:ext cx="2626531" cy="936000"/>
          </a:xfrm>
          <a:prstGeom prst="rect">
            <a:avLst/>
          </a:prstGeom>
        </p:spPr>
      </p:pic>
      <p:sp>
        <p:nvSpPr>
          <p:cNvPr id="27" name="Text Placeholder 2"/>
          <p:cNvSpPr>
            <a:spLocks noGrp="1"/>
          </p:cNvSpPr>
          <p:nvPr>
            <p:ph type="body" idx="17" hasCustomPrompt="1"/>
          </p:nvPr>
        </p:nvSpPr>
        <p:spPr>
          <a:xfrm>
            <a:off x="2207566" y="5839504"/>
            <a:ext cx="9937273" cy="1011600"/>
          </a:xfrm>
          <a:prstGeom prst="rect">
            <a:avLst/>
          </a:prstGeom>
          <a:effectLst/>
        </p:spPr>
        <p:txBody>
          <a:bodyPr anchor="t">
            <a:normAutofit/>
          </a:bodyPr>
          <a:lstStyle>
            <a:lvl1pPr marL="0" marR="0" indent="0" algn="l" defTabSz="609555" rtl="0" eaLnBrk="1" fontAlgn="ctr" latinLnBrk="0" hangingPunct="1">
              <a:lnSpc>
                <a:spcPct val="100000"/>
              </a:lnSpc>
              <a:spcBef>
                <a:spcPts val="0"/>
              </a:spcBef>
              <a:spcAft>
                <a:spcPct val="0"/>
              </a:spcAft>
              <a:buClrTx/>
              <a:buSzTx/>
              <a:buFont typeface="Arial" pitchFamily="34" charset="0"/>
              <a:buNone/>
              <a:tabLst/>
              <a:defRPr sz="18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marL="0" marR="0" lvl="0" indent="0" algn="l" defTabSz="609555" rtl="0" eaLnBrk="1" fontAlgn="ctr" latinLnBrk="0" hangingPunct="1">
              <a:lnSpc>
                <a:spcPct val="100000"/>
              </a:lnSpc>
              <a:spcBef>
                <a:spcPts val="0"/>
              </a:spcBef>
              <a:spcAft>
                <a:spcPct val="0"/>
              </a:spcAft>
              <a:buClrTx/>
              <a:buSzTx/>
              <a:buFont typeface="Arial" pitchFamily="34" charset="0"/>
              <a:buNone/>
              <a:tabLst/>
              <a:defRPr/>
            </a:pPr>
            <a:r>
              <a:rPr lang="en-US" altLang="ja-JP" smtClean="0"/>
              <a:t>&lt;MM/DD/YYYY&gt;</a:t>
            </a:r>
            <a:br>
              <a:rPr lang="en-US" altLang="ja-JP" smtClean="0"/>
            </a:br>
            <a:r>
              <a:rPr lang="en-US" altLang="ja-JP" smtClean="0"/>
              <a:t>&lt;NTT DATA Corporation&gt;</a:t>
            </a:r>
            <a:br>
              <a:rPr lang="en-US" altLang="ja-JP" smtClean="0"/>
            </a:br>
            <a:r>
              <a:rPr lang="en-US" altLang="ja-JP" smtClean="0"/>
              <a:t>&lt;XXXXXXXXXXXX&gt;</a:t>
            </a:r>
            <a:endParaRPr lang="en-US" altLang="ja-JP" dirty="0" smtClean="0"/>
          </a:p>
        </p:txBody>
      </p:sp>
      <p:sp>
        <p:nvSpPr>
          <p:cNvPr id="12" name="タイトル 1"/>
          <p:cNvSpPr>
            <a:spLocks noGrp="1"/>
          </p:cNvSpPr>
          <p:nvPr>
            <p:ph type="title" hasCustomPrompt="1"/>
          </p:nvPr>
        </p:nvSpPr>
        <p:spPr>
          <a:xfrm>
            <a:off x="2207566" y="4770296"/>
            <a:ext cx="9937273" cy="990000"/>
          </a:xfrm>
          <a:prstGeom prst="rect">
            <a:avLst/>
          </a:prstGeom>
          <a:effectLst/>
        </p:spPr>
        <p:txBody>
          <a:bodyPr anchor="t">
            <a:normAutofit/>
          </a:bodyPr>
          <a:lstStyle>
            <a:lvl1pPr>
              <a:defRPr lang="en-US" altLang="ja-JP" spc="0" dirty="0" smtClean="0">
                <a:solidFill>
                  <a:srgbClr val="FFFFFF"/>
                </a:solidFill>
                <a:latin typeface="+mj-lt"/>
              </a:defRPr>
            </a:lvl1pPr>
          </a:lstStyle>
          <a:p>
            <a:pPr marL="0" lvl="0" indent="0" fontAlgn="ctr">
              <a:spcBef>
                <a:spcPts val="0"/>
              </a:spcBef>
              <a:buFont typeface="Arial" pitchFamily="34" charset="0"/>
              <a:buNone/>
            </a:pPr>
            <a:r>
              <a:rPr kumimoji="1" lang="en-US" altLang="ja-JP" smtClean="0"/>
              <a:t>[Title]</a:t>
            </a:r>
            <a:endParaRPr kumimoji="1" lang="en-US" altLang="ja-JP" dirty="0" smtClean="0"/>
          </a:p>
        </p:txBody>
      </p:sp>
      <p:sp>
        <p:nvSpPr>
          <p:cNvPr id="10" name="TextBox 12"/>
          <p:cNvSpPr txBox="1"/>
          <p:nvPr userDrawn="1"/>
        </p:nvSpPr>
        <p:spPr>
          <a:xfrm>
            <a:off x="10536125" y="6707601"/>
            <a:ext cx="1608715" cy="127585"/>
          </a:xfrm>
          <a:prstGeom prst="rect">
            <a:avLst/>
          </a:prstGeom>
          <a:noFill/>
        </p:spPr>
        <p:txBody>
          <a:bodyPr wrap="square" tIns="0" bIns="0">
            <a:spAutoFit/>
          </a:bodyPr>
          <a:lstStyle/>
          <a:p>
            <a:pPr algn="r" defTabSz="609555">
              <a:defRPr/>
            </a:pPr>
            <a:r>
              <a:rPr kumimoji="0" lang="en-US" altLang="ja-JP" sz="800" dirty="0">
                <a:solidFill>
                  <a:srgbClr val="FFFFFF"/>
                </a:solidFill>
                <a:ea typeface="HGPGothicE" charset="-128"/>
                <a:cs typeface="Meiryo UI" pitchFamily="50" charset="-128"/>
              </a:rPr>
              <a:t>© 2017 NTT DATA Corporation</a:t>
            </a:r>
          </a:p>
        </p:txBody>
      </p:sp>
    </p:spTree>
    <p:extLst>
      <p:ext uri="{BB962C8B-B14F-4D97-AF65-F5344CB8AC3E}">
        <p14:creationId xmlns:p14="http://schemas.microsoft.com/office/powerpoint/2010/main" val="266894458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75200" y="421200"/>
            <a:ext cx="2286000" cy="603885"/>
          </a:xfrm>
          <a:prstGeom prst="rect">
            <a:avLst/>
          </a:prstGeom>
        </p:spPr>
      </p:pic>
      <p:sp>
        <p:nvSpPr>
          <p:cNvPr id="17" name="正方形/長方形 16"/>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latin typeface="HGPGothicE" charset="-128"/>
              <a:ea typeface="HGPGothicE" charset="-128"/>
            </a:endParaRPr>
          </a:p>
        </p:txBody>
      </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1" name="Text Placeholder 2"/>
          <p:cNvSpPr>
            <a:spLocks noGrp="1"/>
          </p:cNvSpPr>
          <p:nvPr>
            <p:ph type="body" idx="17" hasCustomPrompt="1"/>
          </p:nvPr>
        </p:nvSpPr>
        <p:spPr>
          <a:xfrm>
            <a:off x="2207566" y="5839504"/>
            <a:ext cx="9937273" cy="1011600"/>
          </a:xfrm>
          <a:prstGeom prst="rect">
            <a:avLst/>
          </a:prstGeom>
          <a:effectLst/>
        </p:spPr>
        <p:txBody>
          <a:bodyPr anchor="t">
            <a:normAutofit/>
          </a:bodyPr>
          <a:lstStyle>
            <a:lvl1pPr marL="0" marR="0" indent="0" algn="l" defTabSz="609555" rtl="0" eaLnBrk="1" fontAlgn="ctr" latinLnBrk="0" hangingPunct="1">
              <a:lnSpc>
                <a:spcPct val="100000"/>
              </a:lnSpc>
              <a:spcBef>
                <a:spcPts val="0"/>
              </a:spcBef>
              <a:spcAft>
                <a:spcPct val="0"/>
              </a:spcAft>
              <a:buClrTx/>
              <a:buSzTx/>
              <a:buFont typeface="Arial" pitchFamily="34" charset="0"/>
              <a:buNone/>
              <a:tabLst/>
              <a:defRPr sz="18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marL="0" marR="0" lvl="0" indent="0" algn="l" defTabSz="609555" rtl="0" eaLnBrk="1" fontAlgn="ctr" latinLnBrk="0" hangingPunct="1">
              <a:lnSpc>
                <a:spcPct val="100000"/>
              </a:lnSpc>
              <a:spcBef>
                <a:spcPts val="0"/>
              </a:spcBef>
              <a:spcAft>
                <a:spcPct val="0"/>
              </a:spcAft>
              <a:buClrTx/>
              <a:buSzTx/>
              <a:buFont typeface="Arial" pitchFamily="34" charset="0"/>
              <a:buNone/>
              <a:tabLst/>
              <a:defRPr/>
            </a:pPr>
            <a:r>
              <a:rPr lang="en-US" altLang="ja-JP" smtClean="0"/>
              <a:t>&lt;MM/DD/YYYY&gt;</a:t>
            </a:r>
            <a:br>
              <a:rPr lang="en-US" altLang="ja-JP" smtClean="0"/>
            </a:br>
            <a:r>
              <a:rPr lang="en-US" altLang="ja-JP" smtClean="0"/>
              <a:t>&lt;NTT DATA Corporation&gt;</a:t>
            </a:r>
            <a:br>
              <a:rPr lang="en-US" altLang="ja-JP" smtClean="0"/>
            </a:br>
            <a:r>
              <a:rPr lang="en-US" altLang="ja-JP" smtClean="0"/>
              <a:t>&lt;XXXXXXXXXXXX&gt;</a:t>
            </a:r>
            <a:endParaRPr lang="en-US" altLang="ja-JP" dirty="0" smtClean="0"/>
          </a:p>
        </p:txBody>
      </p:sp>
      <p:sp>
        <p:nvSpPr>
          <p:cNvPr id="10" name="タイトル 1"/>
          <p:cNvSpPr>
            <a:spLocks noGrp="1"/>
          </p:cNvSpPr>
          <p:nvPr>
            <p:ph type="title" hasCustomPrompt="1"/>
          </p:nvPr>
        </p:nvSpPr>
        <p:spPr>
          <a:xfrm>
            <a:off x="2207566" y="4770296"/>
            <a:ext cx="9937273" cy="990000"/>
          </a:xfrm>
          <a:prstGeom prst="rect">
            <a:avLst/>
          </a:prstGeom>
          <a:effectLst/>
        </p:spPr>
        <p:txBody>
          <a:bodyPr anchor="t">
            <a:normAutofit/>
          </a:bodyPr>
          <a:lstStyle>
            <a:lvl1pPr>
              <a:defRPr lang="en-US" altLang="ja-JP" spc="0" dirty="0" smtClean="0">
                <a:solidFill>
                  <a:srgbClr val="FFFFFF"/>
                </a:solidFill>
                <a:latin typeface="+mj-lt"/>
              </a:defRPr>
            </a:lvl1pPr>
          </a:lstStyle>
          <a:p>
            <a:pPr marL="0" lvl="0" indent="0" fontAlgn="ctr">
              <a:spcBef>
                <a:spcPts val="0"/>
              </a:spcBef>
              <a:buFont typeface="Arial" pitchFamily="34" charset="0"/>
              <a:buNone/>
            </a:pPr>
            <a:r>
              <a:rPr kumimoji="1" lang="en-US" altLang="ja-JP" smtClean="0"/>
              <a:t>[Title]</a:t>
            </a:r>
            <a:endParaRPr kumimoji="1" lang="en-US" altLang="ja-JP" dirty="0" smtClean="0"/>
          </a:p>
        </p:txBody>
      </p:sp>
      <p:sp>
        <p:nvSpPr>
          <p:cNvPr id="9" name="TextBox 12"/>
          <p:cNvSpPr txBox="1"/>
          <p:nvPr userDrawn="1"/>
        </p:nvSpPr>
        <p:spPr>
          <a:xfrm>
            <a:off x="10536125" y="6707601"/>
            <a:ext cx="1608715" cy="127585"/>
          </a:xfrm>
          <a:prstGeom prst="rect">
            <a:avLst/>
          </a:prstGeom>
          <a:noFill/>
        </p:spPr>
        <p:txBody>
          <a:bodyPr wrap="square" tIns="0" bIns="0">
            <a:spAutoFit/>
          </a:bodyPr>
          <a:lstStyle/>
          <a:p>
            <a:pPr algn="r" defTabSz="609555">
              <a:defRPr/>
            </a:pPr>
            <a:r>
              <a:rPr kumimoji="0" lang="en-US" altLang="ja-JP" sz="800" dirty="0">
                <a:solidFill>
                  <a:srgbClr val="FFFFFF"/>
                </a:solidFill>
                <a:ea typeface="HGPGothicE" charset="-128"/>
                <a:cs typeface="Meiryo UI" pitchFamily="50" charset="-128"/>
              </a:rPr>
              <a:t>© 2017 NTT DATA Corporation</a:t>
            </a:r>
          </a:p>
        </p:txBody>
      </p:sp>
    </p:spTree>
    <p:extLst>
      <p:ext uri="{BB962C8B-B14F-4D97-AF65-F5344CB8AC3E}">
        <p14:creationId xmlns:p14="http://schemas.microsoft.com/office/powerpoint/2010/main" val="212611441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2207460" y="908721"/>
            <a:ext cx="9444545" cy="5256409"/>
          </a:xfrm>
          <a:prstGeom prst="rect">
            <a:avLst/>
          </a:prstGeom>
        </p:spPr>
        <p:txBody>
          <a:bodyPr lIns="183600" rIns="183600"/>
          <a:lstStyle>
            <a:lvl1pPr marL="514350" indent="-514350" fontAlgn="ctr">
              <a:spcBef>
                <a:spcPts val="0"/>
              </a:spcBef>
              <a:spcAft>
                <a:spcPts val="0"/>
              </a:spcAft>
              <a:buFont typeface="+mj-lt"/>
              <a:buAutoNum type="romanUcPeriod"/>
              <a:defRPr sz="2000" b="0" i="0" spc="10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smtClean="0"/>
              <a:t>Click and enter text.</a:t>
            </a:r>
            <a:endParaRPr kumimoji="1" lang="ja-JP" altLang="en-US" dirty="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pic>
        <p:nvPicPr>
          <p:cNvPr id="11" name="図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86326" y="6504431"/>
            <a:ext cx="1159714" cy="295200"/>
          </a:xfrm>
          <a:prstGeom prst="rect">
            <a:avLst/>
          </a:prstGeom>
        </p:spPr>
      </p:pic>
      <p:sp>
        <p:nvSpPr>
          <p:cNvPr id="13" name="タイトル 1"/>
          <p:cNvSpPr>
            <a:spLocks noGrp="1"/>
          </p:cNvSpPr>
          <p:nvPr>
            <p:ph type="title" hasCustomPrompt="1"/>
          </p:nvPr>
        </p:nvSpPr>
        <p:spPr>
          <a:xfrm>
            <a:off x="172188" y="0"/>
            <a:ext cx="11844000" cy="731661"/>
          </a:xfrm>
          <a:prstGeom prst="rect">
            <a:avLst/>
          </a:prstGeom>
        </p:spPr>
        <p:txBody>
          <a:bodyPr anchor="ctr" anchorCtr="0">
            <a:norm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Arial" pitchFamily="34" charset="0"/>
              <a:buNone/>
              <a:tabLst/>
            </a:pPr>
            <a:r>
              <a:rPr kumimoji="1" lang="en-US" altLang="ja-JP" smtClean="0"/>
              <a:t>[Agenda]</a:t>
            </a:r>
            <a:endParaRPr kumimoji="1" lang="en-US" altLang="ja-JP" dirty="0" smtClean="0"/>
          </a:p>
        </p:txBody>
      </p:sp>
      <p:sp>
        <p:nvSpPr>
          <p:cNvPr id="10" name="TextBox 12"/>
          <p:cNvSpPr txBox="1"/>
          <p:nvPr userDrawn="1"/>
        </p:nvSpPr>
        <p:spPr>
          <a:xfrm>
            <a:off x="2080172" y="6580944"/>
            <a:ext cx="1608715" cy="127585"/>
          </a:xfrm>
          <a:prstGeom prst="rect">
            <a:avLst/>
          </a:prstGeom>
          <a:noFill/>
        </p:spPr>
        <p:txBody>
          <a:bodyPr wrap="square" tIns="0" bIns="0">
            <a:spAutoFit/>
          </a:bodyPr>
          <a:lstStyle/>
          <a:p>
            <a:pPr algn="r" defTabSz="609555">
              <a:defRPr/>
            </a:pPr>
            <a:r>
              <a:rPr kumimoji="0" lang="en-US" altLang="ja-JP" sz="800" dirty="0">
                <a:solidFill>
                  <a:srgbClr val="404040"/>
                </a:solidFill>
                <a:ea typeface="HGPGothicE" charset="-128"/>
                <a:cs typeface="Meiryo UI" pitchFamily="50" charset="-128"/>
              </a:rPr>
              <a:t>© 2017 NTT DATA Corporation</a:t>
            </a:r>
          </a:p>
        </p:txBody>
      </p:sp>
      <p:sp>
        <p:nvSpPr>
          <p:cNvPr id="12"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dirty="0">
              <a:solidFill>
                <a:srgbClr val="404040"/>
              </a:solidFill>
              <a:ea typeface="HGPGothicE" charset="-128"/>
              <a:cs typeface="HGPGothicE" charset="-128"/>
            </a:endParaRPr>
          </a:p>
        </p:txBody>
      </p:sp>
    </p:spTree>
    <p:extLst>
      <p:ext uri="{BB962C8B-B14F-4D97-AF65-F5344CB8AC3E}">
        <p14:creationId xmlns:p14="http://schemas.microsoft.com/office/powerpoint/2010/main" val="347822216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Middle Title Slide">
    <p:bg>
      <p:bgPr>
        <a:solidFill>
          <a:schemeClr val="accent2"/>
        </a:solidFill>
        <a:effectLst/>
      </p:bgPr>
    </p:bg>
    <p:spTree>
      <p:nvGrpSpPr>
        <p:cNvPr id="1" name=""/>
        <p:cNvGrpSpPr/>
        <p:nvPr/>
      </p:nvGrpSpPr>
      <p:grpSpPr>
        <a:xfrm>
          <a:off x="0" y="0"/>
          <a:ext cx="0" cy="0"/>
          <a:chOff x="0" y="0"/>
          <a:chExt cx="0" cy="0"/>
        </a:xfrm>
      </p:grpSpPr>
      <p:sp>
        <p:nvSpPr>
          <p:cNvPr id="12" name="タイトル 1"/>
          <p:cNvSpPr>
            <a:spLocks noGrp="1"/>
          </p:cNvSpPr>
          <p:nvPr>
            <p:ph type="title" hasCustomPrompt="1"/>
          </p:nvPr>
        </p:nvSpPr>
        <p:spPr>
          <a:xfrm>
            <a:off x="1548000" y="979715"/>
            <a:ext cx="9097200" cy="4412378"/>
          </a:xfrm>
          <a:prstGeom prst="rect">
            <a:avLst/>
          </a:prstGeom>
        </p:spPr>
        <p:txBody>
          <a:bodyPr anchor="ctr" anchorCtr="1">
            <a:normAutofit/>
          </a:bodyPr>
          <a:lstStyle>
            <a:lvl1pPr algn="ctr">
              <a:defRPr sz="2400" spc="200" baseline="0">
                <a:solidFill>
                  <a:srgbClr val="FFFFFF"/>
                </a:solidFill>
                <a:latin typeface="+mj-lt"/>
              </a:defRPr>
            </a:lvl1pPr>
          </a:lstStyle>
          <a:p>
            <a:r>
              <a:rPr kumimoji="1" lang="en-US" altLang="ja-JP" smtClean="0"/>
              <a:t>[Middle Title Page]</a:t>
            </a:r>
            <a:endParaRPr kumimoji="1" lang="ja-JP" altLang="en-US" dirty="0"/>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8" name="TextBox 12"/>
          <p:cNvSpPr txBox="1"/>
          <p:nvPr userDrawn="1"/>
        </p:nvSpPr>
        <p:spPr>
          <a:xfrm>
            <a:off x="231284" y="6593330"/>
            <a:ext cx="1616243" cy="123111"/>
          </a:xfrm>
          <a:prstGeom prst="rect">
            <a:avLst/>
          </a:prstGeom>
          <a:noFill/>
        </p:spPr>
        <p:txBody>
          <a:bodyPr tIns="0" bIns="0">
            <a:spAutoFit/>
          </a:bodyPr>
          <a:lstStyle/>
          <a:p>
            <a:pPr defTabSz="609555">
              <a:defRPr/>
            </a:pPr>
            <a:r>
              <a:rPr kumimoji="0" lang="en-US" altLang="ja-JP" sz="800" dirty="0">
                <a:solidFill>
                  <a:srgbClr val="FFFFFF"/>
                </a:solidFill>
                <a:ea typeface="HGPGothicE" charset="-128"/>
                <a:cs typeface="Meiryo UI" pitchFamily="50" charset="-128"/>
              </a:rPr>
              <a:t>© 2017 NTT DATA Corporation</a:t>
            </a:r>
          </a:p>
        </p:txBody>
      </p:sp>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Tree>
    <p:extLst>
      <p:ext uri="{BB962C8B-B14F-4D97-AF65-F5344CB8AC3E}">
        <p14:creationId xmlns:p14="http://schemas.microsoft.com/office/powerpoint/2010/main" val="412772964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s A">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540004" y="908720"/>
            <a:ext cx="11112001" cy="5256410"/>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sz="2000" b="0" i="0" spc="100" baseline="0">
                <a:solidFill>
                  <a:schemeClr val="tx1"/>
                </a:solidFill>
                <a:latin typeface="+mn-lt"/>
                <a:ea typeface="HGPGothicE" charset="-128"/>
                <a:cs typeface="HGPGothicE" charset="-128"/>
              </a:defRPr>
            </a:lvl1pPr>
            <a:lvl2pPr marL="609555" indent="0" fontAlgn="ctr">
              <a:spcBef>
                <a:spcPts val="0"/>
              </a:spcBef>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marL="0" marR="0" lvl="0" indent="0" algn="l" defTabSz="609555" rtl="0" eaLnBrk="1" fontAlgn="ctr" latinLnBrk="0" hangingPunct="1">
              <a:lnSpc>
                <a:spcPct val="100000"/>
              </a:lnSpc>
              <a:spcBef>
                <a:spcPts val="0"/>
              </a:spcBef>
              <a:spcAft>
                <a:spcPct val="0"/>
              </a:spcAft>
              <a:buClrTx/>
              <a:buSzTx/>
              <a:buFontTx/>
              <a:buNone/>
              <a:tabLst/>
              <a:defRPr/>
            </a:pPr>
            <a:r>
              <a:rPr kumimoji="1" lang="en-US" altLang="ja-JP" smtClean="0"/>
              <a:t>Click and enter text.</a:t>
            </a:r>
            <a:endParaRPr kumimoji="1" lang="ja-JP" altLang="en-US" dirty="0" smtClean="0"/>
          </a:p>
        </p:txBody>
      </p:sp>
      <p:sp>
        <p:nvSpPr>
          <p:cNvPr id="9" name="タイトル 1"/>
          <p:cNvSpPr>
            <a:spLocks noGrp="1"/>
          </p:cNvSpPr>
          <p:nvPr>
            <p:ph type="title" hasCustomPrompt="1"/>
          </p:nvPr>
        </p:nvSpPr>
        <p:spPr>
          <a:xfrm>
            <a:off x="172188" y="0"/>
            <a:ext cx="11844000" cy="731661"/>
          </a:xfrm>
          <a:prstGeom prst="rect">
            <a:avLst/>
          </a:prstGeom>
        </p:spPr>
        <p:txBody>
          <a:bodyPr tIns="108000" anchor="ctr" anchorCtr="0">
            <a:normAutofit/>
          </a:bodyPr>
          <a:lstStyle>
            <a:lvl1pPr>
              <a:defRPr lang="en-US" altLang="ja-JP" spc="0" dirty="0" smtClean="0">
                <a:solidFill>
                  <a:schemeClr val="accent2"/>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smtClean="0"/>
              <a:t>[Title]</a:t>
            </a:r>
            <a:endParaRPr kumimoji="1" lang="en-US" altLang="ja-JP" dirty="0" smtClean="0"/>
          </a:p>
        </p:txBody>
      </p:sp>
    </p:spTree>
    <p:extLst>
      <p:ext uri="{BB962C8B-B14F-4D97-AF65-F5344CB8AC3E}">
        <p14:creationId xmlns:p14="http://schemas.microsoft.com/office/powerpoint/2010/main" val="169529412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s B">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540004" y="908720"/>
            <a:ext cx="11112001" cy="5256410"/>
          </a:xfrm>
          <a:prstGeom prst="rect">
            <a:avLst/>
          </a:prstGeom>
        </p:spPr>
        <p:txBody>
          <a:bodyPr lIns="90000"/>
          <a:lstStyle>
            <a:lvl1pPr marL="0" indent="0" fontAlgn="ctr">
              <a:spcBef>
                <a:spcPts val="0"/>
              </a:spcBef>
              <a:buFontTx/>
              <a:buNone/>
              <a:defRPr sz="2000" b="0" i="0" spc="100" baseline="0">
                <a:solidFill>
                  <a:schemeClr val="tx1"/>
                </a:solidFill>
                <a:latin typeface="+mn-lt"/>
                <a:ea typeface="HGPGothicE" charset="-128"/>
                <a:cs typeface="HGPGothicE" charset="-128"/>
              </a:defRPr>
            </a:lvl1pPr>
            <a:lvl2pPr marL="609555" indent="0" fontAlgn="ctr">
              <a:spcBef>
                <a:spcPts val="0"/>
              </a:spcBef>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smtClean="0"/>
              <a:t>Click and enter text.</a:t>
            </a:r>
            <a:endParaRPr kumimoji="1" lang="ja-JP" altLang="en-US" dirty="0"/>
          </a:p>
        </p:txBody>
      </p:sp>
      <p:sp>
        <p:nvSpPr>
          <p:cNvPr id="5" name="Rectangle 20"/>
          <p:cNvSpPr/>
          <p:nvPr userDrawn="1"/>
        </p:nvSpPr>
        <p:spPr>
          <a:xfrm>
            <a:off x="0" y="0"/>
            <a:ext cx="12192000" cy="7337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solidFill>
                <a:srgbClr val="FFFFFF"/>
              </a:solidFill>
            </a:endParaRPr>
          </a:p>
        </p:txBody>
      </p:sp>
      <p:sp>
        <p:nvSpPr>
          <p:cNvPr id="8" name="タイトル 1"/>
          <p:cNvSpPr>
            <a:spLocks noGrp="1"/>
          </p:cNvSpPr>
          <p:nvPr>
            <p:ph type="title" hasCustomPrompt="1"/>
          </p:nvPr>
        </p:nvSpPr>
        <p:spPr>
          <a:xfrm>
            <a:off x="172188" y="0"/>
            <a:ext cx="11844000" cy="731661"/>
          </a:xfrm>
          <a:prstGeom prst="rect">
            <a:avLst/>
          </a:prstGeom>
        </p:spPr>
        <p:txBody>
          <a:bodyPr tIns="108000" anchor="ctr" anchorCtr="0">
            <a:normAutofit/>
          </a:bodyPr>
          <a:lstStyle>
            <a:lvl1pPr>
              <a:defRPr lang="en-US" altLang="ja-JP" spc="0" dirty="0" smtClean="0">
                <a:solidFill>
                  <a:schemeClr val="bg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smtClean="0"/>
              <a:t>[Title]</a:t>
            </a:r>
            <a:endParaRPr kumimoji="1" lang="en-US" altLang="ja-JP" dirty="0" smtClean="0"/>
          </a:p>
        </p:txBody>
      </p:sp>
    </p:spTree>
    <p:extLst>
      <p:ext uri="{BB962C8B-B14F-4D97-AF65-F5344CB8AC3E}">
        <p14:creationId xmlns:p14="http://schemas.microsoft.com/office/powerpoint/2010/main" val="26531338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Content Placeholder 2"/>
          <p:cNvSpPr>
            <a:spLocks noGrp="1"/>
          </p:cNvSpPr>
          <p:nvPr>
            <p:ph idx="1"/>
          </p:nvPr>
        </p:nvSpPr>
        <p:spPr/>
        <p:txBody>
          <a:bodyPr/>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10"/>
          </p:nvPr>
        </p:nvSpPr>
        <p:spPr/>
        <p:txBody>
          <a:bodyPr/>
          <a:lstStyle/>
          <a:p>
            <a:fld id="{8AE581E2-B2BF-46F4-846A-8CA542E205D1}" type="datetimeFigureOut">
              <a:rPr kumimoji="1" lang="ja-JP" altLang="en-US" smtClean="0"/>
              <a:t>2017/7/13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1971880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nd Contents C">
    <p:bg>
      <p:bgPr>
        <a:solidFill>
          <a:srgbClr val="000000"/>
        </a:solidFill>
        <a:effectLst/>
      </p:bgPr>
    </p:bg>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smtClean="0">
                <a:solidFill>
                  <a:srgbClr val="FFFFFF"/>
                </a:solidFill>
                <a:latin typeface="Arial" panose="020B0604020202020204" pitchFamily="34" charset="0"/>
                <a:ea typeface="HGPGothicE" charset="-128"/>
                <a:cs typeface="Arial" panose="020B0604020202020204" pitchFamily="34" charset="0"/>
              </a:rPr>
              <a:t>［</a:t>
            </a:r>
            <a:r>
              <a:rPr lang="en-US" altLang="ja-JP" sz="2000" spc="200" smtClean="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smtClean="0">
                <a:solidFill>
                  <a:srgbClr val="FFFFFF"/>
                </a:solidFill>
                <a:latin typeface="Arial" panose="020B0604020202020204" pitchFamily="34" charset="0"/>
                <a:ea typeface="HGPGothicE" charset="-128"/>
                <a:cs typeface="Arial" panose="020B0604020202020204" pitchFamily="34" charset="0"/>
              </a:rPr>
              <a:t>］</a:t>
            </a:r>
            <a:endParaRPr lang="ja-JP" altLang="en-US" sz="2000" spc="200" dirty="0">
              <a:solidFill>
                <a:srgbClr val="FFFFFF"/>
              </a:solidFill>
              <a:latin typeface="Arial" panose="020B0604020202020204" pitchFamily="34" charset="0"/>
              <a:ea typeface="HGPGothicE" charset="-128"/>
              <a:cs typeface="Arial" panose="020B0604020202020204" pitchFamily="34" charset="0"/>
            </a:endParaRPr>
          </a:p>
        </p:txBody>
      </p:sp>
      <p:sp>
        <p:nvSpPr>
          <p:cNvPr id="5" name="TextBox 12"/>
          <p:cNvSpPr txBox="1"/>
          <p:nvPr userDrawn="1"/>
        </p:nvSpPr>
        <p:spPr>
          <a:xfrm>
            <a:off x="231284" y="6593330"/>
            <a:ext cx="1616243" cy="123111"/>
          </a:xfrm>
          <a:prstGeom prst="rect">
            <a:avLst/>
          </a:prstGeom>
          <a:noFill/>
        </p:spPr>
        <p:txBody>
          <a:bodyPr tIns="0" bIns="0">
            <a:spAutoFit/>
          </a:bodyPr>
          <a:lstStyle/>
          <a:p>
            <a:pPr defTabSz="609555">
              <a:defRPr/>
            </a:pPr>
            <a:r>
              <a:rPr kumimoji="0" lang="en-US" altLang="ja-JP" sz="800" dirty="0">
                <a:solidFill>
                  <a:srgbClr val="FFFFFF"/>
                </a:solidFill>
                <a:ea typeface="HGPGothicE" charset="-128"/>
                <a:cs typeface="Meiryo UI" pitchFamily="50" charset="-128"/>
              </a:rPr>
              <a:t>© 2017 NTT DATA Corporation</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Tree>
    <p:extLst>
      <p:ext uri="{BB962C8B-B14F-4D97-AF65-F5344CB8AC3E}">
        <p14:creationId xmlns:p14="http://schemas.microsoft.com/office/powerpoint/2010/main" val="92790300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92605" y="2976092"/>
            <a:ext cx="3597639" cy="950376"/>
          </a:xfrm>
          <a:prstGeom prst="rect">
            <a:avLst/>
          </a:prstGeom>
        </p:spPr>
      </p:pic>
      <p:sp>
        <p:nvSpPr>
          <p:cNvPr id="8" name="TextBox 12"/>
          <p:cNvSpPr txBox="1"/>
          <p:nvPr userDrawn="1"/>
        </p:nvSpPr>
        <p:spPr>
          <a:xfrm>
            <a:off x="10416480" y="6580944"/>
            <a:ext cx="1608715" cy="127585"/>
          </a:xfrm>
          <a:prstGeom prst="rect">
            <a:avLst/>
          </a:prstGeom>
          <a:noFill/>
        </p:spPr>
        <p:txBody>
          <a:bodyPr wrap="square" tIns="0" bIns="0">
            <a:spAutoFit/>
          </a:bodyPr>
          <a:lstStyle/>
          <a:p>
            <a:pPr algn="r" defTabSz="609555">
              <a:defRPr/>
            </a:pPr>
            <a:r>
              <a:rPr kumimoji="0" lang="en-US" altLang="ja-JP" sz="800" dirty="0">
                <a:solidFill>
                  <a:srgbClr val="404040"/>
                </a:solidFill>
                <a:ea typeface="HGPGothicE" charset="-128"/>
                <a:cs typeface="Meiryo UI" pitchFamily="50" charset="-128"/>
              </a:rPr>
              <a:t>© 2017 NTT DATA Corporation</a:t>
            </a:r>
          </a:p>
        </p:txBody>
      </p:sp>
    </p:spTree>
    <p:extLst>
      <p:ext uri="{BB962C8B-B14F-4D97-AF65-F5344CB8AC3E}">
        <p14:creationId xmlns:p14="http://schemas.microsoft.com/office/powerpoint/2010/main" val="13766500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A (White Logotype)">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 y="0"/>
            <a:ext cx="12192119" cy="6858000"/>
          </a:xfrm>
          <a:prstGeom prst="rect">
            <a:avLst/>
          </a:prstGeom>
        </p:spPr>
      </p:pic>
      <p:sp>
        <p:nvSpPr>
          <p:cNvPr id="14" name="正方形/長方形 13"/>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pic>
        <p:nvPicPr>
          <p:cNvPr id="15" name="図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06773" y="257965"/>
            <a:ext cx="2626531" cy="936000"/>
          </a:xfrm>
          <a:prstGeom prst="rect">
            <a:avLst/>
          </a:prstGeom>
        </p:spPr>
      </p:pic>
      <p:sp>
        <p:nvSpPr>
          <p:cNvPr id="27" name="Text Placeholder 2"/>
          <p:cNvSpPr>
            <a:spLocks noGrp="1"/>
          </p:cNvSpPr>
          <p:nvPr>
            <p:ph type="body" idx="17" hasCustomPrompt="1"/>
          </p:nvPr>
        </p:nvSpPr>
        <p:spPr>
          <a:xfrm>
            <a:off x="2207566" y="5839504"/>
            <a:ext cx="9937273" cy="1011600"/>
          </a:xfrm>
          <a:prstGeom prst="rect">
            <a:avLst/>
          </a:prstGeom>
          <a:effectLst/>
        </p:spPr>
        <p:txBody>
          <a:bodyPr anchor="t">
            <a:normAutofit/>
          </a:bodyPr>
          <a:lstStyle>
            <a:lvl1pPr marL="0" marR="0" indent="0" algn="l" defTabSz="609555" rtl="0" eaLnBrk="1" fontAlgn="ctr" latinLnBrk="0" hangingPunct="1">
              <a:lnSpc>
                <a:spcPct val="100000"/>
              </a:lnSpc>
              <a:spcBef>
                <a:spcPts val="0"/>
              </a:spcBef>
              <a:spcAft>
                <a:spcPct val="0"/>
              </a:spcAft>
              <a:buClrTx/>
              <a:buSzTx/>
              <a:buFont typeface="Arial" pitchFamily="34" charset="0"/>
              <a:buNone/>
              <a:tabLst/>
              <a:defRPr sz="18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marL="0" marR="0" lvl="0" indent="0" algn="l" defTabSz="609555" rtl="0" eaLnBrk="1" fontAlgn="ctr" latinLnBrk="0" hangingPunct="1">
              <a:lnSpc>
                <a:spcPct val="100000"/>
              </a:lnSpc>
              <a:spcBef>
                <a:spcPts val="0"/>
              </a:spcBef>
              <a:spcAft>
                <a:spcPct val="0"/>
              </a:spcAft>
              <a:buClrTx/>
              <a:buSzTx/>
              <a:buFont typeface="Arial" pitchFamily="34" charset="0"/>
              <a:buNone/>
              <a:tabLst/>
              <a:defRPr/>
            </a:pPr>
            <a:r>
              <a:rPr lang="en-US" altLang="ja-JP" smtClean="0"/>
              <a:t>&lt;MM/DD/YYYY&gt;</a:t>
            </a:r>
            <a:br>
              <a:rPr lang="en-US" altLang="ja-JP" smtClean="0"/>
            </a:br>
            <a:r>
              <a:rPr lang="en-US" altLang="ja-JP" smtClean="0"/>
              <a:t>&lt;NTT DATA Corporation&gt;</a:t>
            </a:r>
            <a:br>
              <a:rPr lang="en-US" altLang="ja-JP" smtClean="0"/>
            </a:br>
            <a:r>
              <a:rPr lang="en-US" altLang="ja-JP" smtClean="0"/>
              <a:t>&lt;XXXXXXXXXXXX&gt;</a:t>
            </a:r>
            <a:endParaRPr lang="en-US" altLang="ja-JP" dirty="0" smtClean="0"/>
          </a:p>
        </p:txBody>
      </p:sp>
      <p:sp>
        <p:nvSpPr>
          <p:cNvPr id="12" name="タイトル 1"/>
          <p:cNvSpPr>
            <a:spLocks noGrp="1"/>
          </p:cNvSpPr>
          <p:nvPr>
            <p:ph type="title" hasCustomPrompt="1"/>
          </p:nvPr>
        </p:nvSpPr>
        <p:spPr>
          <a:xfrm>
            <a:off x="2207566" y="4770296"/>
            <a:ext cx="9937273" cy="990000"/>
          </a:xfrm>
          <a:prstGeom prst="rect">
            <a:avLst/>
          </a:prstGeom>
          <a:effectLst/>
        </p:spPr>
        <p:txBody>
          <a:bodyPr anchor="t">
            <a:normAutofit/>
          </a:bodyPr>
          <a:lstStyle>
            <a:lvl1pPr>
              <a:defRPr lang="en-US" altLang="ja-JP" spc="0" dirty="0" smtClean="0">
                <a:solidFill>
                  <a:srgbClr val="FFFFFF"/>
                </a:solidFill>
                <a:latin typeface="+mj-lt"/>
              </a:defRPr>
            </a:lvl1pPr>
          </a:lstStyle>
          <a:p>
            <a:pPr marL="0" lvl="0" indent="0" fontAlgn="ctr">
              <a:spcBef>
                <a:spcPts val="0"/>
              </a:spcBef>
              <a:buFont typeface="Arial" pitchFamily="34" charset="0"/>
              <a:buNone/>
            </a:pPr>
            <a:r>
              <a:rPr kumimoji="1" lang="en-US" altLang="ja-JP" smtClean="0"/>
              <a:t>[Title]</a:t>
            </a:r>
            <a:endParaRPr kumimoji="1" lang="en-US" altLang="ja-JP" dirty="0" smtClean="0"/>
          </a:p>
        </p:txBody>
      </p:sp>
      <p:sp>
        <p:nvSpPr>
          <p:cNvPr id="10" name="TextBox 12"/>
          <p:cNvSpPr txBox="1"/>
          <p:nvPr userDrawn="1"/>
        </p:nvSpPr>
        <p:spPr>
          <a:xfrm>
            <a:off x="10536125" y="6707601"/>
            <a:ext cx="1608715" cy="127585"/>
          </a:xfrm>
          <a:prstGeom prst="rect">
            <a:avLst/>
          </a:prstGeom>
          <a:noFill/>
        </p:spPr>
        <p:txBody>
          <a:bodyPr wrap="square" tIns="0" bIns="0">
            <a:spAutoFit/>
          </a:bodyPr>
          <a:lstStyle/>
          <a:p>
            <a:pPr algn="r" defTabSz="609555">
              <a:defRPr/>
            </a:pPr>
            <a:r>
              <a:rPr kumimoji="0" lang="en-US" altLang="ja-JP" sz="800" dirty="0">
                <a:solidFill>
                  <a:srgbClr val="FFFFFF"/>
                </a:solidFill>
                <a:ea typeface="HGPGothicE" charset="-128"/>
                <a:cs typeface="Meiryo UI" pitchFamily="50" charset="-128"/>
              </a:rPr>
              <a:t>© 2017 NTT DATA Corporation</a:t>
            </a:r>
          </a:p>
        </p:txBody>
      </p:sp>
    </p:spTree>
    <p:extLst>
      <p:ext uri="{BB962C8B-B14F-4D97-AF65-F5344CB8AC3E}">
        <p14:creationId xmlns:p14="http://schemas.microsoft.com/office/powerpoint/2010/main" val="255097933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75200" y="421200"/>
            <a:ext cx="2286000" cy="603885"/>
          </a:xfrm>
          <a:prstGeom prst="rect">
            <a:avLst/>
          </a:prstGeom>
        </p:spPr>
      </p:pic>
      <p:sp>
        <p:nvSpPr>
          <p:cNvPr id="17" name="正方形/長方形 16"/>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latin typeface="HGPGothicE" charset="-128"/>
              <a:ea typeface="HGPGothicE" charset="-128"/>
            </a:endParaRPr>
          </a:p>
        </p:txBody>
      </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1" name="Text Placeholder 2"/>
          <p:cNvSpPr>
            <a:spLocks noGrp="1"/>
          </p:cNvSpPr>
          <p:nvPr>
            <p:ph type="body" idx="17" hasCustomPrompt="1"/>
          </p:nvPr>
        </p:nvSpPr>
        <p:spPr>
          <a:xfrm>
            <a:off x="2207566" y="5839504"/>
            <a:ext cx="9937273" cy="1011600"/>
          </a:xfrm>
          <a:prstGeom prst="rect">
            <a:avLst/>
          </a:prstGeom>
          <a:effectLst/>
        </p:spPr>
        <p:txBody>
          <a:bodyPr anchor="t">
            <a:normAutofit/>
          </a:bodyPr>
          <a:lstStyle>
            <a:lvl1pPr marL="0" marR="0" indent="0" algn="l" defTabSz="609555" rtl="0" eaLnBrk="1" fontAlgn="ctr" latinLnBrk="0" hangingPunct="1">
              <a:lnSpc>
                <a:spcPct val="100000"/>
              </a:lnSpc>
              <a:spcBef>
                <a:spcPts val="0"/>
              </a:spcBef>
              <a:spcAft>
                <a:spcPct val="0"/>
              </a:spcAft>
              <a:buClrTx/>
              <a:buSzTx/>
              <a:buFont typeface="Arial" pitchFamily="34" charset="0"/>
              <a:buNone/>
              <a:tabLst/>
              <a:defRPr sz="18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marL="0" marR="0" lvl="0" indent="0" algn="l" defTabSz="609555" rtl="0" eaLnBrk="1" fontAlgn="ctr" latinLnBrk="0" hangingPunct="1">
              <a:lnSpc>
                <a:spcPct val="100000"/>
              </a:lnSpc>
              <a:spcBef>
                <a:spcPts val="0"/>
              </a:spcBef>
              <a:spcAft>
                <a:spcPct val="0"/>
              </a:spcAft>
              <a:buClrTx/>
              <a:buSzTx/>
              <a:buFont typeface="Arial" pitchFamily="34" charset="0"/>
              <a:buNone/>
              <a:tabLst/>
              <a:defRPr/>
            </a:pPr>
            <a:r>
              <a:rPr lang="en-US" altLang="ja-JP" smtClean="0"/>
              <a:t>&lt;MM/DD/YYYY&gt;</a:t>
            </a:r>
            <a:br>
              <a:rPr lang="en-US" altLang="ja-JP" smtClean="0"/>
            </a:br>
            <a:r>
              <a:rPr lang="en-US" altLang="ja-JP" smtClean="0"/>
              <a:t>&lt;NTT DATA Corporation&gt;</a:t>
            </a:r>
            <a:br>
              <a:rPr lang="en-US" altLang="ja-JP" smtClean="0"/>
            </a:br>
            <a:r>
              <a:rPr lang="en-US" altLang="ja-JP" smtClean="0"/>
              <a:t>&lt;XXXXXXXXXXXX&gt;</a:t>
            </a:r>
            <a:endParaRPr lang="en-US" altLang="ja-JP" dirty="0" smtClean="0"/>
          </a:p>
        </p:txBody>
      </p:sp>
      <p:sp>
        <p:nvSpPr>
          <p:cNvPr id="10" name="タイトル 1"/>
          <p:cNvSpPr>
            <a:spLocks noGrp="1"/>
          </p:cNvSpPr>
          <p:nvPr>
            <p:ph type="title" hasCustomPrompt="1"/>
          </p:nvPr>
        </p:nvSpPr>
        <p:spPr>
          <a:xfrm>
            <a:off x="2207566" y="4770296"/>
            <a:ext cx="9937273" cy="990000"/>
          </a:xfrm>
          <a:prstGeom prst="rect">
            <a:avLst/>
          </a:prstGeom>
          <a:effectLst/>
        </p:spPr>
        <p:txBody>
          <a:bodyPr anchor="t">
            <a:normAutofit/>
          </a:bodyPr>
          <a:lstStyle>
            <a:lvl1pPr>
              <a:defRPr lang="en-US" altLang="ja-JP" spc="0" dirty="0" smtClean="0">
                <a:solidFill>
                  <a:srgbClr val="FFFFFF"/>
                </a:solidFill>
                <a:latin typeface="+mj-lt"/>
              </a:defRPr>
            </a:lvl1pPr>
          </a:lstStyle>
          <a:p>
            <a:pPr marL="0" lvl="0" indent="0" fontAlgn="ctr">
              <a:spcBef>
                <a:spcPts val="0"/>
              </a:spcBef>
              <a:buFont typeface="Arial" pitchFamily="34" charset="0"/>
              <a:buNone/>
            </a:pPr>
            <a:r>
              <a:rPr kumimoji="1" lang="en-US" altLang="ja-JP" smtClean="0"/>
              <a:t>[Title]</a:t>
            </a:r>
            <a:endParaRPr kumimoji="1" lang="en-US" altLang="ja-JP" dirty="0" smtClean="0"/>
          </a:p>
        </p:txBody>
      </p:sp>
      <p:sp>
        <p:nvSpPr>
          <p:cNvPr id="9" name="TextBox 12"/>
          <p:cNvSpPr txBox="1"/>
          <p:nvPr userDrawn="1"/>
        </p:nvSpPr>
        <p:spPr>
          <a:xfrm>
            <a:off x="10536125" y="6707601"/>
            <a:ext cx="1608715" cy="127585"/>
          </a:xfrm>
          <a:prstGeom prst="rect">
            <a:avLst/>
          </a:prstGeom>
          <a:noFill/>
        </p:spPr>
        <p:txBody>
          <a:bodyPr wrap="square" tIns="0" bIns="0">
            <a:spAutoFit/>
          </a:bodyPr>
          <a:lstStyle/>
          <a:p>
            <a:pPr algn="r" defTabSz="609555">
              <a:defRPr/>
            </a:pPr>
            <a:r>
              <a:rPr kumimoji="0" lang="en-US" altLang="ja-JP" sz="800" dirty="0">
                <a:solidFill>
                  <a:srgbClr val="FFFFFF"/>
                </a:solidFill>
                <a:ea typeface="HGPGothicE" charset="-128"/>
                <a:cs typeface="Meiryo UI" pitchFamily="50" charset="-128"/>
              </a:rPr>
              <a:t>© 2017 NTT DATA Corporation</a:t>
            </a:r>
          </a:p>
        </p:txBody>
      </p:sp>
    </p:spTree>
    <p:extLst>
      <p:ext uri="{BB962C8B-B14F-4D97-AF65-F5344CB8AC3E}">
        <p14:creationId xmlns:p14="http://schemas.microsoft.com/office/powerpoint/2010/main" val="178866979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2207460" y="908721"/>
            <a:ext cx="9444545" cy="5256409"/>
          </a:xfrm>
          <a:prstGeom prst="rect">
            <a:avLst/>
          </a:prstGeom>
        </p:spPr>
        <p:txBody>
          <a:bodyPr lIns="183600" rIns="183600"/>
          <a:lstStyle>
            <a:lvl1pPr marL="514350" indent="-514350" fontAlgn="ctr">
              <a:spcBef>
                <a:spcPts val="0"/>
              </a:spcBef>
              <a:spcAft>
                <a:spcPts val="0"/>
              </a:spcAft>
              <a:buFont typeface="+mj-lt"/>
              <a:buAutoNum type="romanUcPeriod"/>
              <a:defRPr sz="2000" b="0" i="0" spc="10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smtClean="0"/>
              <a:t>Click and enter text.</a:t>
            </a:r>
            <a:endParaRPr kumimoji="1" lang="ja-JP" altLang="en-US" dirty="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pic>
        <p:nvPicPr>
          <p:cNvPr id="11" name="図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86326" y="6504431"/>
            <a:ext cx="1159714" cy="295200"/>
          </a:xfrm>
          <a:prstGeom prst="rect">
            <a:avLst/>
          </a:prstGeom>
        </p:spPr>
      </p:pic>
      <p:sp>
        <p:nvSpPr>
          <p:cNvPr id="13" name="タイトル 1"/>
          <p:cNvSpPr>
            <a:spLocks noGrp="1"/>
          </p:cNvSpPr>
          <p:nvPr>
            <p:ph type="title" hasCustomPrompt="1"/>
          </p:nvPr>
        </p:nvSpPr>
        <p:spPr>
          <a:xfrm>
            <a:off x="172188" y="0"/>
            <a:ext cx="11844000" cy="731661"/>
          </a:xfrm>
          <a:prstGeom prst="rect">
            <a:avLst/>
          </a:prstGeom>
        </p:spPr>
        <p:txBody>
          <a:bodyPr anchor="ctr" anchorCtr="0">
            <a:norm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Arial" pitchFamily="34" charset="0"/>
              <a:buNone/>
              <a:tabLst/>
            </a:pPr>
            <a:r>
              <a:rPr kumimoji="1" lang="en-US" altLang="ja-JP" smtClean="0"/>
              <a:t>[Agenda]</a:t>
            </a:r>
            <a:endParaRPr kumimoji="1" lang="en-US" altLang="ja-JP" dirty="0" smtClean="0"/>
          </a:p>
        </p:txBody>
      </p:sp>
      <p:sp>
        <p:nvSpPr>
          <p:cNvPr id="10" name="TextBox 12"/>
          <p:cNvSpPr txBox="1"/>
          <p:nvPr userDrawn="1"/>
        </p:nvSpPr>
        <p:spPr>
          <a:xfrm>
            <a:off x="2080172" y="6580944"/>
            <a:ext cx="1608715" cy="127585"/>
          </a:xfrm>
          <a:prstGeom prst="rect">
            <a:avLst/>
          </a:prstGeom>
          <a:noFill/>
        </p:spPr>
        <p:txBody>
          <a:bodyPr wrap="square" tIns="0" bIns="0">
            <a:spAutoFit/>
          </a:bodyPr>
          <a:lstStyle/>
          <a:p>
            <a:pPr algn="r" defTabSz="609555">
              <a:defRPr/>
            </a:pPr>
            <a:r>
              <a:rPr kumimoji="0" lang="en-US" altLang="ja-JP" sz="800" dirty="0">
                <a:solidFill>
                  <a:srgbClr val="404040"/>
                </a:solidFill>
                <a:ea typeface="HGPGothicE" charset="-128"/>
                <a:cs typeface="Meiryo UI" pitchFamily="50" charset="-128"/>
              </a:rPr>
              <a:t>© 2017 NTT DATA Corporation</a:t>
            </a:r>
          </a:p>
        </p:txBody>
      </p:sp>
      <p:sp>
        <p:nvSpPr>
          <p:cNvPr id="12"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dirty="0">
              <a:solidFill>
                <a:srgbClr val="404040"/>
              </a:solidFill>
              <a:ea typeface="HGPGothicE" charset="-128"/>
              <a:cs typeface="HGPGothicE" charset="-128"/>
            </a:endParaRPr>
          </a:p>
        </p:txBody>
      </p:sp>
    </p:spTree>
    <p:extLst>
      <p:ext uri="{BB962C8B-B14F-4D97-AF65-F5344CB8AC3E}">
        <p14:creationId xmlns:p14="http://schemas.microsoft.com/office/powerpoint/2010/main" val="39231887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Middle Title Slide">
    <p:bg>
      <p:bgPr>
        <a:solidFill>
          <a:schemeClr val="accent2"/>
        </a:solidFill>
        <a:effectLst/>
      </p:bgPr>
    </p:bg>
    <p:spTree>
      <p:nvGrpSpPr>
        <p:cNvPr id="1" name=""/>
        <p:cNvGrpSpPr/>
        <p:nvPr/>
      </p:nvGrpSpPr>
      <p:grpSpPr>
        <a:xfrm>
          <a:off x="0" y="0"/>
          <a:ext cx="0" cy="0"/>
          <a:chOff x="0" y="0"/>
          <a:chExt cx="0" cy="0"/>
        </a:xfrm>
      </p:grpSpPr>
      <p:sp>
        <p:nvSpPr>
          <p:cNvPr id="12" name="タイトル 1"/>
          <p:cNvSpPr>
            <a:spLocks noGrp="1"/>
          </p:cNvSpPr>
          <p:nvPr>
            <p:ph type="title" hasCustomPrompt="1"/>
          </p:nvPr>
        </p:nvSpPr>
        <p:spPr>
          <a:xfrm>
            <a:off x="1548000" y="979715"/>
            <a:ext cx="9097200" cy="4412378"/>
          </a:xfrm>
          <a:prstGeom prst="rect">
            <a:avLst/>
          </a:prstGeom>
        </p:spPr>
        <p:txBody>
          <a:bodyPr anchor="ctr" anchorCtr="1">
            <a:normAutofit/>
          </a:bodyPr>
          <a:lstStyle>
            <a:lvl1pPr algn="ctr">
              <a:defRPr sz="2400" spc="200" baseline="0">
                <a:solidFill>
                  <a:srgbClr val="FFFFFF"/>
                </a:solidFill>
                <a:latin typeface="+mj-lt"/>
              </a:defRPr>
            </a:lvl1pPr>
          </a:lstStyle>
          <a:p>
            <a:r>
              <a:rPr kumimoji="1" lang="en-US" altLang="ja-JP" smtClean="0"/>
              <a:t>[Middle Title Page]</a:t>
            </a:r>
            <a:endParaRPr kumimoji="1" lang="ja-JP" altLang="en-US" dirty="0"/>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8" name="TextBox 12"/>
          <p:cNvSpPr txBox="1"/>
          <p:nvPr userDrawn="1"/>
        </p:nvSpPr>
        <p:spPr>
          <a:xfrm>
            <a:off x="231284" y="6593330"/>
            <a:ext cx="1616243" cy="123111"/>
          </a:xfrm>
          <a:prstGeom prst="rect">
            <a:avLst/>
          </a:prstGeom>
          <a:noFill/>
        </p:spPr>
        <p:txBody>
          <a:bodyPr tIns="0" bIns="0">
            <a:spAutoFit/>
          </a:bodyPr>
          <a:lstStyle/>
          <a:p>
            <a:pPr defTabSz="609555">
              <a:defRPr/>
            </a:pPr>
            <a:r>
              <a:rPr kumimoji="0" lang="en-US" altLang="ja-JP" sz="800" dirty="0">
                <a:solidFill>
                  <a:srgbClr val="FFFFFF"/>
                </a:solidFill>
                <a:ea typeface="HGPGothicE" charset="-128"/>
                <a:cs typeface="Meiryo UI" pitchFamily="50" charset="-128"/>
              </a:rPr>
              <a:t>© 2017 NTT DATA Corporation</a:t>
            </a:r>
          </a:p>
        </p:txBody>
      </p:sp>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Tree>
    <p:extLst>
      <p:ext uri="{BB962C8B-B14F-4D97-AF65-F5344CB8AC3E}">
        <p14:creationId xmlns:p14="http://schemas.microsoft.com/office/powerpoint/2010/main" val="317911337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s A">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540004" y="908720"/>
            <a:ext cx="11112001" cy="5256410"/>
          </a:xfrm>
          <a:prstGeom prst="rect">
            <a:avLst/>
          </a:prstGeom>
        </p:spPr>
        <p:txBody>
          <a:bodyPr lIns="90000"/>
          <a:lstStyle>
            <a:lvl1pPr marL="0" marR="0" indent="0" algn="l" defTabSz="609555" rtl="0" eaLnBrk="1" fontAlgn="ctr" latinLnBrk="0" hangingPunct="1">
              <a:lnSpc>
                <a:spcPct val="100000"/>
              </a:lnSpc>
              <a:spcBef>
                <a:spcPts val="0"/>
              </a:spcBef>
              <a:spcAft>
                <a:spcPct val="0"/>
              </a:spcAft>
              <a:buClrTx/>
              <a:buSzTx/>
              <a:buFontTx/>
              <a:buNone/>
              <a:tabLst/>
              <a:defRPr sz="2000" b="0" i="0" spc="100" baseline="0">
                <a:solidFill>
                  <a:schemeClr val="tx1"/>
                </a:solidFill>
                <a:latin typeface="+mn-lt"/>
                <a:ea typeface="HGPGothicE" charset="-128"/>
                <a:cs typeface="HGPGothicE" charset="-128"/>
              </a:defRPr>
            </a:lvl1pPr>
            <a:lvl2pPr marL="609555" indent="0" fontAlgn="ctr">
              <a:spcBef>
                <a:spcPts val="0"/>
              </a:spcBef>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marL="0" marR="0" lvl="0" indent="0" algn="l" defTabSz="609555" rtl="0" eaLnBrk="1" fontAlgn="ctr" latinLnBrk="0" hangingPunct="1">
              <a:lnSpc>
                <a:spcPct val="100000"/>
              </a:lnSpc>
              <a:spcBef>
                <a:spcPts val="0"/>
              </a:spcBef>
              <a:spcAft>
                <a:spcPct val="0"/>
              </a:spcAft>
              <a:buClrTx/>
              <a:buSzTx/>
              <a:buFontTx/>
              <a:buNone/>
              <a:tabLst/>
              <a:defRPr/>
            </a:pPr>
            <a:r>
              <a:rPr kumimoji="1" lang="en-US" altLang="ja-JP" smtClean="0"/>
              <a:t>Click and enter text.</a:t>
            </a:r>
            <a:endParaRPr kumimoji="1" lang="ja-JP" altLang="en-US" dirty="0" smtClean="0"/>
          </a:p>
        </p:txBody>
      </p:sp>
      <p:sp>
        <p:nvSpPr>
          <p:cNvPr id="9" name="タイトル 1"/>
          <p:cNvSpPr>
            <a:spLocks noGrp="1"/>
          </p:cNvSpPr>
          <p:nvPr>
            <p:ph type="title" hasCustomPrompt="1"/>
          </p:nvPr>
        </p:nvSpPr>
        <p:spPr>
          <a:xfrm>
            <a:off x="172188" y="0"/>
            <a:ext cx="11844000" cy="731661"/>
          </a:xfrm>
          <a:prstGeom prst="rect">
            <a:avLst/>
          </a:prstGeom>
        </p:spPr>
        <p:txBody>
          <a:bodyPr tIns="108000" anchor="ctr" anchorCtr="0">
            <a:normAutofit/>
          </a:bodyPr>
          <a:lstStyle>
            <a:lvl1pPr>
              <a:defRPr lang="en-US" altLang="ja-JP" spc="0" dirty="0" smtClean="0">
                <a:solidFill>
                  <a:schemeClr val="accent2"/>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smtClean="0"/>
              <a:t>[Title]</a:t>
            </a:r>
            <a:endParaRPr kumimoji="1" lang="en-US" altLang="ja-JP" dirty="0" smtClean="0"/>
          </a:p>
        </p:txBody>
      </p:sp>
    </p:spTree>
    <p:extLst>
      <p:ext uri="{BB962C8B-B14F-4D97-AF65-F5344CB8AC3E}">
        <p14:creationId xmlns:p14="http://schemas.microsoft.com/office/powerpoint/2010/main" val="128363377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s B">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540004" y="908720"/>
            <a:ext cx="11112001" cy="5256410"/>
          </a:xfrm>
          <a:prstGeom prst="rect">
            <a:avLst/>
          </a:prstGeom>
        </p:spPr>
        <p:txBody>
          <a:bodyPr lIns="90000"/>
          <a:lstStyle>
            <a:lvl1pPr marL="0" indent="0" fontAlgn="ctr">
              <a:spcBef>
                <a:spcPts val="0"/>
              </a:spcBef>
              <a:buFontTx/>
              <a:buNone/>
              <a:defRPr sz="2000" b="0" i="0" spc="100" baseline="0">
                <a:solidFill>
                  <a:schemeClr val="tx1"/>
                </a:solidFill>
                <a:latin typeface="+mn-lt"/>
                <a:ea typeface="HGPGothicE" charset="-128"/>
                <a:cs typeface="HGPGothicE" charset="-128"/>
              </a:defRPr>
            </a:lvl1pPr>
            <a:lvl2pPr marL="609555" indent="0" fontAlgn="ctr">
              <a:spcBef>
                <a:spcPts val="0"/>
              </a:spcBef>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smtClean="0"/>
              <a:t>Click and enter text.</a:t>
            </a:r>
            <a:endParaRPr kumimoji="1" lang="ja-JP" altLang="en-US" dirty="0"/>
          </a:p>
        </p:txBody>
      </p:sp>
      <p:sp>
        <p:nvSpPr>
          <p:cNvPr id="5" name="Rectangle 20"/>
          <p:cNvSpPr/>
          <p:nvPr userDrawn="1"/>
        </p:nvSpPr>
        <p:spPr>
          <a:xfrm>
            <a:off x="0" y="0"/>
            <a:ext cx="12192000" cy="7337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solidFill>
                <a:srgbClr val="FFFFFF"/>
              </a:solidFill>
            </a:endParaRPr>
          </a:p>
        </p:txBody>
      </p:sp>
      <p:sp>
        <p:nvSpPr>
          <p:cNvPr id="8" name="タイトル 1"/>
          <p:cNvSpPr>
            <a:spLocks noGrp="1"/>
          </p:cNvSpPr>
          <p:nvPr>
            <p:ph type="title" hasCustomPrompt="1"/>
          </p:nvPr>
        </p:nvSpPr>
        <p:spPr>
          <a:xfrm>
            <a:off x="172188" y="0"/>
            <a:ext cx="11844000" cy="731661"/>
          </a:xfrm>
          <a:prstGeom prst="rect">
            <a:avLst/>
          </a:prstGeom>
        </p:spPr>
        <p:txBody>
          <a:bodyPr tIns="108000" anchor="ctr" anchorCtr="0">
            <a:normAutofit/>
          </a:bodyPr>
          <a:lstStyle>
            <a:lvl1pPr>
              <a:defRPr lang="en-US" altLang="ja-JP" spc="0" dirty="0" smtClean="0">
                <a:solidFill>
                  <a:schemeClr val="bg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smtClean="0"/>
              <a:t>[Title]</a:t>
            </a:r>
            <a:endParaRPr kumimoji="1" lang="en-US" altLang="ja-JP" dirty="0" smtClean="0"/>
          </a:p>
        </p:txBody>
      </p:sp>
    </p:spTree>
    <p:extLst>
      <p:ext uri="{BB962C8B-B14F-4D97-AF65-F5344CB8AC3E}">
        <p14:creationId xmlns:p14="http://schemas.microsoft.com/office/powerpoint/2010/main" val="22501397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s C">
    <p:bg>
      <p:bgPr>
        <a:solidFill>
          <a:srgbClr val="000000"/>
        </a:solidFill>
        <a:effectLst/>
      </p:bgPr>
    </p:bg>
    <p:spTree>
      <p:nvGrpSpPr>
        <p:cNvPr id="1" name=""/>
        <p:cNvGrpSpPr/>
        <p:nvPr/>
      </p:nvGrpSpPr>
      <p:grpSpPr>
        <a:xfrm>
          <a:off x="0" y="0"/>
          <a:ext cx="0" cy="0"/>
          <a:chOff x="0" y="0"/>
          <a:chExt cx="0" cy="0"/>
        </a:xfrm>
      </p:grpSpPr>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smtClean="0">
                <a:solidFill>
                  <a:srgbClr val="FFFFFF"/>
                </a:solidFill>
                <a:latin typeface="Arial" panose="020B0604020202020204" pitchFamily="34" charset="0"/>
                <a:ea typeface="HGPGothicE" charset="-128"/>
                <a:cs typeface="Arial" panose="020B0604020202020204" pitchFamily="34" charset="0"/>
              </a:rPr>
              <a:t>［</a:t>
            </a:r>
            <a:r>
              <a:rPr lang="en-US" altLang="ja-JP" sz="2000" spc="200" smtClean="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smtClean="0">
                <a:solidFill>
                  <a:srgbClr val="FFFFFF"/>
                </a:solidFill>
                <a:latin typeface="Arial" panose="020B0604020202020204" pitchFamily="34" charset="0"/>
                <a:ea typeface="HGPGothicE" charset="-128"/>
                <a:cs typeface="Arial" panose="020B0604020202020204" pitchFamily="34" charset="0"/>
              </a:rPr>
              <a:t>］</a:t>
            </a:r>
            <a:endParaRPr lang="ja-JP" altLang="en-US" sz="2000" spc="200" dirty="0">
              <a:solidFill>
                <a:srgbClr val="FFFFFF"/>
              </a:solidFill>
              <a:latin typeface="Arial" panose="020B0604020202020204" pitchFamily="34" charset="0"/>
              <a:ea typeface="HGPGothicE" charset="-128"/>
              <a:cs typeface="Arial" panose="020B0604020202020204" pitchFamily="34" charset="0"/>
            </a:endParaRPr>
          </a:p>
        </p:txBody>
      </p:sp>
      <p:sp>
        <p:nvSpPr>
          <p:cNvPr id="5" name="TextBox 12"/>
          <p:cNvSpPr txBox="1"/>
          <p:nvPr userDrawn="1"/>
        </p:nvSpPr>
        <p:spPr>
          <a:xfrm>
            <a:off x="231284" y="6593330"/>
            <a:ext cx="1616243" cy="123111"/>
          </a:xfrm>
          <a:prstGeom prst="rect">
            <a:avLst/>
          </a:prstGeom>
          <a:noFill/>
        </p:spPr>
        <p:txBody>
          <a:bodyPr tIns="0" bIns="0">
            <a:spAutoFit/>
          </a:bodyPr>
          <a:lstStyle/>
          <a:p>
            <a:pPr defTabSz="609555">
              <a:defRPr/>
            </a:pPr>
            <a:r>
              <a:rPr kumimoji="0" lang="en-US" altLang="ja-JP" sz="800" dirty="0">
                <a:solidFill>
                  <a:srgbClr val="FFFFFF"/>
                </a:solidFill>
                <a:ea typeface="HGPGothicE" charset="-128"/>
                <a:cs typeface="Meiryo UI" pitchFamily="50" charset="-128"/>
              </a:rPr>
              <a:t>© 2017 NTT DATA Corporation</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Tree>
    <p:extLst>
      <p:ext uri="{BB962C8B-B14F-4D97-AF65-F5344CB8AC3E}">
        <p14:creationId xmlns:p14="http://schemas.microsoft.com/office/powerpoint/2010/main" val="5559697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92605" y="2976092"/>
            <a:ext cx="3597639" cy="950376"/>
          </a:xfrm>
          <a:prstGeom prst="rect">
            <a:avLst/>
          </a:prstGeom>
        </p:spPr>
      </p:pic>
      <p:sp>
        <p:nvSpPr>
          <p:cNvPr id="8" name="TextBox 12"/>
          <p:cNvSpPr txBox="1"/>
          <p:nvPr userDrawn="1"/>
        </p:nvSpPr>
        <p:spPr>
          <a:xfrm>
            <a:off x="10416480" y="6580944"/>
            <a:ext cx="1608715" cy="127585"/>
          </a:xfrm>
          <a:prstGeom prst="rect">
            <a:avLst/>
          </a:prstGeom>
          <a:noFill/>
        </p:spPr>
        <p:txBody>
          <a:bodyPr wrap="square" tIns="0" bIns="0">
            <a:spAutoFit/>
          </a:bodyPr>
          <a:lstStyle/>
          <a:p>
            <a:pPr algn="r" defTabSz="609555">
              <a:defRPr/>
            </a:pPr>
            <a:r>
              <a:rPr kumimoji="0" lang="en-US" altLang="ja-JP" sz="800" dirty="0">
                <a:solidFill>
                  <a:srgbClr val="404040"/>
                </a:solidFill>
                <a:ea typeface="HGPGothicE" charset="-128"/>
                <a:cs typeface="Meiryo UI" pitchFamily="50" charset="-128"/>
              </a:rPr>
              <a:t>© 2017 NTT DATA Corporation</a:t>
            </a:r>
          </a:p>
        </p:txBody>
      </p:sp>
    </p:spTree>
    <p:extLst>
      <p:ext uri="{BB962C8B-B14F-4D97-AF65-F5344CB8AC3E}">
        <p14:creationId xmlns:p14="http://schemas.microsoft.com/office/powerpoint/2010/main" val="31150996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smtClean="0"/>
              <a:t>Click to edit Master text styles</a:t>
            </a:r>
          </a:p>
        </p:txBody>
      </p:sp>
      <p:sp>
        <p:nvSpPr>
          <p:cNvPr id="4" name="Date Placeholder 3"/>
          <p:cNvSpPr>
            <a:spLocks noGrp="1"/>
          </p:cNvSpPr>
          <p:nvPr>
            <p:ph type="dt" sz="half" idx="10"/>
          </p:nvPr>
        </p:nvSpPr>
        <p:spPr/>
        <p:txBody>
          <a:bodyPr/>
          <a:lstStyle/>
          <a:p>
            <a:fld id="{8AE581E2-B2BF-46F4-846A-8CA542E205D1}" type="datetimeFigureOut">
              <a:rPr kumimoji="1" lang="ja-JP" altLang="en-US" smtClean="0"/>
              <a:t>2017/7/13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963853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Content Placeholder 2"/>
          <p:cNvSpPr>
            <a:spLocks noGrp="1"/>
          </p:cNvSpPr>
          <p:nvPr>
            <p:ph sz="half" idx="1"/>
          </p:nvPr>
        </p:nvSpPr>
        <p:spPr>
          <a:xfrm>
            <a:off x="838200" y="1825625"/>
            <a:ext cx="5181600" cy="4351338"/>
          </a:xfrm>
        </p:spPr>
        <p:txBody>
          <a:bodyPr/>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Content Placeholder 3"/>
          <p:cNvSpPr>
            <a:spLocks noGrp="1"/>
          </p:cNvSpPr>
          <p:nvPr>
            <p:ph sz="half" idx="2"/>
          </p:nvPr>
        </p:nvSpPr>
        <p:spPr>
          <a:xfrm>
            <a:off x="6172200" y="1825625"/>
            <a:ext cx="5181600" cy="4351338"/>
          </a:xfrm>
        </p:spPr>
        <p:txBody>
          <a:bodyPr/>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5" name="Date Placeholder 4"/>
          <p:cNvSpPr>
            <a:spLocks noGrp="1"/>
          </p:cNvSpPr>
          <p:nvPr>
            <p:ph type="dt" sz="half" idx="10"/>
          </p:nvPr>
        </p:nvSpPr>
        <p:spPr/>
        <p:txBody>
          <a:bodyPr/>
          <a:lstStyle/>
          <a:p>
            <a:fld id="{8AE581E2-B2BF-46F4-846A-8CA542E205D1}" type="datetimeFigureOut">
              <a:rPr kumimoji="1" lang="ja-JP" altLang="en-US" smtClean="0"/>
              <a:t>2017/7/13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16562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7" name="Date Placeholder 6"/>
          <p:cNvSpPr>
            <a:spLocks noGrp="1"/>
          </p:cNvSpPr>
          <p:nvPr>
            <p:ph type="dt" sz="half" idx="10"/>
          </p:nvPr>
        </p:nvSpPr>
        <p:spPr/>
        <p:txBody>
          <a:bodyPr/>
          <a:lstStyle/>
          <a:p>
            <a:fld id="{8AE581E2-B2BF-46F4-846A-8CA542E205D1}" type="datetimeFigureOut">
              <a:rPr kumimoji="1" lang="ja-JP" altLang="en-US" smtClean="0"/>
              <a:t>2017/7/13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26004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mtClean="0"/>
              <a:t>Click to edit Master title style</a:t>
            </a:r>
            <a:endParaRPr kumimoji="1" lang="ja-JP" altLang="en-US"/>
          </a:p>
        </p:txBody>
      </p:sp>
      <p:sp>
        <p:nvSpPr>
          <p:cNvPr id="3" name="Date Placeholder 2"/>
          <p:cNvSpPr>
            <a:spLocks noGrp="1"/>
          </p:cNvSpPr>
          <p:nvPr>
            <p:ph type="dt" sz="half" idx="10"/>
          </p:nvPr>
        </p:nvSpPr>
        <p:spPr/>
        <p:txBody>
          <a:bodyPr/>
          <a:lstStyle/>
          <a:p>
            <a:fld id="{8AE581E2-B2BF-46F4-846A-8CA542E205D1}" type="datetimeFigureOut">
              <a:rPr kumimoji="1" lang="ja-JP" altLang="en-US" smtClean="0"/>
              <a:t>2017/7/13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2136471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E581E2-B2BF-46F4-846A-8CA542E205D1}" type="datetimeFigureOut">
              <a:rPr kumimoji="1" lang="ja-JP" altLang="en-US" smtClean="0"/>
              <a:t>2017/7/13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2987132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kumimoji="1" lang="en-US" altLang="ja-JP" smtClean="0"/>
              <a:t>Click to edit Master title style</a:t>
            </a:r>
            <a:endParaRPr kumimoji="1" lang="ja-JP"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smtClean="0"/>
              <a:t>Click to edit Master text styles</a:t>
            </a:r>
          </a:p>
        </p:txBody>
      </p:sp>
      <p:sp>
        <p:nvSpPr>
          <p:cNvPr id="5" name="Date Placeholder 4"/>
          <p:cNvSpPr>
            <a:spLocks noGrp="1"/>
          </p:cNvSpPr>
          <p:nvPr>
            <p:ph type="dt" sz="half" idx="10"/>
          </p:nvPr>
        </p:nvSpPr>
        <p:spPr/>
        <p:txBody>
          <a:bodyPr/>
          <a:lstStyle/>
          <a:p>
            <a:fld id="{8AE581E2-B2BF-46F4-846A-8CA542E205D1}" type="datetimeFigureOut">
              <a:rPr kumimoji="1" lang="ja-JP" altLang="en-US" smtClean="0"/>
              <a:t>2017/7/13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20384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kumimoji="1" lang="en-US" altLang="ja-JP" smtClean="0"/>
              <a:t>Click to edit Master title style</a:t>
            </a:r>
            <a:endParaRPr kumimoji="1" lang="ja-JP"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smtClean="0"/>
              <a:t>Click to edit Master text styles</a:t>
            </a:r>
          </a:p>
        </p:txBody>
      </p:sp>
      <p:sp>
        <p:nvSpPr>
          <p:cNvPr id="5" name="Date Placeholder 4"/>
          <p:cNvSpPr>
            <a:spLocks noGrp="1"/>
          </p:cNvSpPr>
          <p:nvPr>
            <p:ph type="dt" sz="half" idx="10"/>
          </p:nvPr>
        </p:nvSpPr>
        <p:spPr/>
        <p:txBody>
          <a:bodyPr/>
          <a:lstStyle/>
          <a:p>
            <a:fld id="{8AE581E2-B2BF-46F4-846A-8CA542E205D1}" type="datetimeFigureOut">
              <a:rPr kumimoji="1" lang="ja-JP" altLang="en-US" smtClean="0"/>
              <a:t>2017/7/13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112718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5.png"/><Relationship Id="rId5" Type="http://schemas.openxmlformats.org/officeDocument/2006/relationships/slideLayout" Target="../slideLayouts/slideLayout18.xml"/><Relationship Id="rId10" Type="http://schemas.openxmlformats.org/officeDocument/2006/relationships/image" Target="../media/image4.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image" Target="../media/image5.png"/><Relationship Id="rId5" Type="http://schemas.openxmlformats.org/officeDocument/2006/relationships/slideLayout" Target="../slideLayouts/slideLayout26.xml"/><Relationship Id="rId10" Type="http://schemas.openxmlformats.org/officeDocument/2006/relationships/image" Target="../media/image4.png"/><Relationship Id="rId4" Type="http://schemas.openxmlformats.org/officeDocument/2006/relationships/slideLayout" Target="../slideLayouts/slideLayout25.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ja-JP" smtClean="0"/>
              <a:t>Click to edit Master title style</a:t>
            </a:r>
            <a:endParaRPr kumimoji="1" lang="ja-JP"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581E2-B2BF-46F4-846A-8CA542E205D1}" type="datetimeFigureOut">
              <a:rPr kumimoji="1" lang="ja-JP" altLang="en-US" smtClean="0"/>
              <a:t>2017/7/13</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3FCAA-938D-4D96-9C0B-2C4ED38F0D6A}" type="slidenum">
              <a:rPr kumimoji="1" lang="ja-JP" altLang="en-US" smtClean="0"/>
              <a:t>‹#›</a:t>
            </a:fld>
            <a:endParaRPr kumimoji="1" lang="ja-JP" altLang="en-US"/>
          </a:p>
        </p:txBody>
      </p:sp>
    </p:spTree>
    <p:extLst>
      <p:ext uri="{BB962C8B-B14F-4D97-AF65-F5344CB8AC3E}">
        <p14:creationId xmlns:p14="http://schemas.microsoft.com/office/powerpoint/2010/main" val="820677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 id="2147483679"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04040"/>
              </a:solidFill>
              <a:latin typeface="HGPGothicE" charset="-128"/>
              <a:ea typeface="HGPGothicE" charset="-128"/>
            </a:endParaRPr>
          </a:p>
        </p:txBody>
      </p:sp>
      <p:pic>
        <p:nvPicPr>
          <p:cNvPr id="4" name="図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8"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dirty="0">
                <a:solidFill>
                  <a:srgbClr val="FFFFFF"/>
                </a:solidFill>
                <a:ea typeface="HGPGothicE" charset="-128"/>
                <a:cs typeface="Meiryo UI" pitchFamily="50" charset="-128"/>
              </a:rPr>
              <a:t>© 2017 NTT DATA Corporation</a:t>
            </a:r>
          </a:p>
        </p:txBody>
      </p:sp>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Tree>
    <p:extLst>
      <p:ext uri="{BB962C8B-B14F-4D97-AF65-F5344CB8AC3E}">
        <p14:creationId xmlns:p14="http://schemas.microsoft.com/office/powerpoint/2010/main" val="23156935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iming>
    <p:tnLst>
      <p:par>
        <p:cTn id="1" dur="indefinite" restart="never" nodeType="tmRoot"/>
      </p:par>
    </p:tnLst>
  </p:timing>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04040"/>
              </a:solidFill>
              <a:latin typeface="HGPGothicE" charset="-128"/>
              <a:ea typeface="HGPGothicE" charset="-128"/>
            </a:endParaRPr>
          </a:p>
        </p:txBody>
      </p:sp>
      <p:pic>
        <p:nvPicPr>
          <p:cNvPr id="4" name="図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8"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dirty="0">
                <a:solidFill>
                  <a:srgbClr val="FFFFFF"/>
                </a:solidFill>
                <a:ea typeface="HGPGothicE" charset="-128"/>
                <a:cs typeface="Meiryo UI" pitchFamily="50" charset="-128"/>
              </a:rPr>
              <a:t>© 2017 NTT DATA Corporation</a:t>
            </a:r>
          </a:p>
        </p:txBody>
      </p:sp>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Tree>
    <p:extLst>
      <p:ext uri="{BB962C8B-B14F-4D97-AF65-F5344CB8AC3E}">
        <p14:creationId xmlns:p14="http://schemas.microsoft.com/office/powerpoint/2010/main" val="238339978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iming>
    <p:tnLst>
      <p:par>
        <p:cTn id="1" dur="indefinite" restart="never" nodeType="tmRoot"/>
      </p:par>
    </p:tnLst>
  </p:timing>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46.jpeg"/><Relationship Id="rId2" Type="http://schemas.openxmlformats.org/officeDocument/2006/relationships/image" Target="../media/image40.png"/><Relationship Id="rId1" Type="http://schemas.openxmlformats.org/officeDocument/2006/relationships/slideLayout" Target="../slideLayouts/slideLayout27.xml"/><Relationship Id="rId6" Type="http://schemas.openxmlformats.org/officeDocument/2006/relationships/image" Target="../media/image42.png"/><Relationship Id="rId11" Type="http://schemas.openxmlformats.org/officeDocument/2006/relationships/image" Target="../media/image45.jpeg"/><Relationship Id="rId5" Type="http://schemas.microsoft.com/office/2007/relationships/hdphoto" Target="../media/hdphoto3.wdp"/><Relationship Id="rId10" Type="http://schemas.openxmlformats.org/officeDocument/2006/relationships/image" Target="../media/image44.jpeg"/><Relationship Id="rId4" Type="http://schemas.openxmlformats.org/officeDocument/2006/relationships/image" Target="../media/image41.png"/><Relationship Id="rId9"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11887200" y="3309257"/>
            <a:ext cx="184731" cy="369332"/>
          </a:xfrm>
          <a:prstGeom prst="rect">
            <a:avLst/>
          </a:prstGeom>
          <a:noFill/>
        </p:spPr>
        <p:txBody>
          <a:bodyPr wrap="none" rtlCol="0">
            <a:spAutoFit/>
          </a:bodyPr>
          <a:lstStyle/>
          <a:p>
            <a:endParaRPr kumimoji="1" lang="ja-JP" altLang="en-US" dirty="0"/>
          </a:p>
        </p:txBody>
      </p:sp>
    </p:spTree>
    <p:extLst>
      <p:ext uri="{BB962C8B-B14F-4D97-AF65-F5344CB8AC3E}">
        <p14:creationId xmlns:p14="http://schemas.microsoft.com/office/powerpoint/2010/main" val="387116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sz="3200" cap="all" spc="200" dirty="0" smtClean="0">
                <a:latin typeface="Calibri" panose="020F0502020204030204" pitchFamily="34" charset="0"/>
                <a:ea typeface="メイリオ" panose="020B0604030504040204" pitchFamily="50" charset="-128"/>
                <a:cs typeface="Calibri" panose="020F0502020204030204" pitchFamily="34" charset="0"/>
              </a:rPr>
              <a:t>Docker</a:t>
            </a:r>
            <a:endParaRPr kumimoji="1" lang="ja-JP" altLang="en-US" sz="18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185" y="806187"/>
            <a:ext cx="3902743" cy="34990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830" y="731661"/>
            <a:ext cx="4930358" cy="4021843"/>
          </a:xfrm>
          <a:prstGeom prst="rect">
            <a:avLst/>
          </a:prstGeom>
        </p:spPr>
      </p:pic>
      <p:sp>
        <p:nvSpPr>
          <p:cNvPr id="7" name="TextBox 6"/>
          <p:cNvSpPr txBox="1"/>
          <p:nvPr/>
        </p:nvSpPr>
        <p:spPr>
          <a:xfrm>
            <a:off x="1136072" y="5175900"/>
            <a:ext cx="11319163"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smtClean="0">
                <a:solidFill>
                  <a:schemeClr val="tx2"/>
                </a:solidFill>
                <a:latin typeface="Calibri" panose="020F0502020204030204" pitchFamily="34" charset="0"/>
                <a:ea typeface="Cambria Math" panose="02040503050406030204" pitchFamily="18" charset="0"/>
                <a:cs typeface="Calibri" panose="020F0502020204030204" pitchFamily="34" charset="0"/>
              </a:rPr>
              <a:t>Configuration, Settings, Environment, System can be packaged as Docker Images</a:t>
            </a:r>
          </a:p>
          <a:p>
            <a:pPr marL="285750" indent="-285750">
              <a:buFont typeface="Arial" panose="020B0604020202020204" pitchFamily="34" charset="0"/>
              <a:buChar char="•"/>
            </a:pPr>
            <a:r>
              <a:rPr lang="en-US" altLang="ja-JP" sz="2400" dirty="0" smtClean="0">
                <a:solidFill>
                  <a:schemeClr val="tx2"/>
                </a:solidFill>
                <a:latin typeface="Calibri" panose="020F0502020204030204" pitchFamily="34" charset="0"/>
                <a:ea typeface="Cambria Math" panose="02040503050406030204" pitchFamily="18" charset="0"/>
                <a:cs typeface="Calibri" panose="020F0502020204030204" pitchFamily="34" charset="0"/>
              </a:rPr>
              <a:t>Docker Images are portable</a:t>
            </a:r>
            <a:endParaRPr kumimoji="1" lang="en-US" altLang="ja-JP" sz="2400" dirty="0" smtClean="0">
              <a:solidFill>
                <a:schemeClr val="tx2"/>
              </a:solidFill>
              <a:latin typeface="Calibri" panose="020F0502020204030204" pitchFamily="34"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kumimoji="1" lang="en-US" altLang="ja-JP" sz="2400" dirty="0" smtClean="0">
                <a:solidFill>
                  <a:schemeClr val="tx2"/>
                </a:solidFill>
                <a:latin typeface="Calibri" panose="020F0502020204030204" pitchFamily="34" charset="0"/>
                <a:ea typeface="Cambria Math" panose="02040503050406030204" pitchFamily="18" charset="0"/>
                <a:cs typeface="Calibri" panose="020F0502020204030204" pitchFamily="34" charset="0"/>
              </a:rPr>
              <a:t>Docker Images can be launched into a container</a:t>
            </a:r>
          </a:p>
        </p:txBody>
      </p:sp>
    </p:spTree>
    <p:extLst>
      <p:ext uri="{BB962C8B-B14F-4D97-AF65-F5344CB8AC3E}">
        <p14:creationId xmlns:p14="http://schemas.microsoft.com/office/powerpoint/2010/main" val="3955140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317328" y="-43542"/>
            <a:ext cx="11844000" cy="731661"/>
          </a:xfrm>
        </p:spPr>
        <p:txBody>
          <a:bodyPr>
            <a:normAutofit/>
          </a:bodyPr>
          <a:lstStyle/>
          <a:p>
            <a:pPr algn="ctr"/>
            <a:r>
              <a:rPr lang="en-US" altLang="ja-JP" sz="3200" cap="all" spc="200" dirty="0" smtClean="0">
                <a:latin typeface="Calibri" panose="020F0502020204030204" pitchFamily="34" charset="0"/>
                <a:ea typeface="メイリオ" panose="020B0604030504040204" pitchFamily="50" charset="-128"/>
                <a:cs typeface="Calibri" panose="020F0502020204030204" pitchFamily="34" charset="0"/>
              </a:rPr>
              <a:t>System components &amp; terasoluna framework</a:t>
            </a:r>
            <a:endParaRPr kumimoji="1" lang="ja-JP" altLang="en-US" sz="32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1783" y="4996311"/>
            <a:ext cx="737207" cy="65771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7084" y="5729485"/>
            <a:ext cx="631890" cy="33052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0825" y="2295398"/>
            <a:ext cx="1033291" cy="103329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72421" y="3556292"/>
            <a:ext cx="690100" cy="630751"/>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96266" y="4039147"/>
            <a:ext cx="891917" cy="654073"/>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00833" y="1884011"/>
            <a:ext cx="999108" cy="612694"/>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67918" y="1375984"/>
            <a:ext cx="3023595" cy="1536662"/>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829865201"/>
              </p:ext>
            </p:extLst>
          </p:nvPr>
        </p:nvGraphicFramePr>
        <p:xfrm>
          <a:off x="1971619" y="972076"/>
          <a:ext cx="8131799" cy="5181600"/>
        </p:xfrm>
        <a:graphic>
          <a:graphicData uri="http://schemas.openxmlformats.org/drawingml/2006/table">
            <a:tbl>
              <a:tblPr firstRow="1" bandRow="1">
                <a:tableStyleId>{0660B408-B3CF-4A94-85FC-2B1E0A45F4A2}</a:tableStyleId>
              </a:tblPr>
              <a:tblGrid>
                <a:gridCol w="4084637"/>
                <a:gridCol w="4047162"/>
              </a:tblGrid>
              <a:tr h="452016">
                <a:tc>
                  <a:txBody>
                    <a:bodyPr/>
                    <a:lstStyle/>
                    <a:p>
                      <a:pPr algn="ctr"/>
                      <a:r>
                        <a:rPr kumimoji="1" lang="en-US" altLang="ja-JP" sz="2800" b="0" dirty="0" smtClean="0">
                          <a:solidFill>
                            <a:schemeClr val="bg1"/>
                          </a:solidFill>
                          <a:latin typeface="Calibri" panose="020F0502020204030204" pitchFamily="34" charset="0"/>
                          <a:cs typeface="Calibri" panose="020F0502020204030204" pitchFamily="34" charset="0"/>
                        </a:rPr>
                        <a:t>Category</a:t>
                      </a:r>
                      <a:endParaRPr kumimoji="1" lang="ja-JP" altLang="en-US" sz="2800" b="0" dirty="0">
                        <a:solidFill>
                          <a:schemeClr val="bg1"/>
                        </a:solidFill>
                        <a:latin typeface="Calibri" panose="020F0502020204030204" pitchFamily="34" charset="0"/>
                        <a:cs typeface="Calibri" panose="020F0502020204030204" pitchFamily="34" charset="0"/>
                      </a:endParaRPr>
                    </a:p>
                  </a:txBody>
                  <a:tcPr/>
                </a:tc>
                <a:tc>
                  <a:txBody>
                    <a:bodyPr/>
                    <a:lstStyle/>
                    <a:p>
                      <a:pPr algn="ctr"/>
                      <a:r>
                        <a:rPr kumimoji="1" lang="en-US" altLang="ja-JP" sz="2800" b="0" dirty="0" smtClean="0">
                          <a:solidFill>
                            <a:schemeClr val="bg1"/>
                          </a:solidFill>
                          <a:latin typeface="Calibri" panose="020F0502020204030204" pitchFamily="34" charset="0"/>
                          <a:cs typeface="Calibri" panose="020F0502020204030204" pitchFamily="34" charset="0"/>
                        </a:rPr>
                        <a:t>Tools</a:t>
                      </a:r>
                      <a:endParaRPr kumimoji="1" lang="ja-JP" altLang="en-US" sz="2800" b="0" dirty="0">
                        <a:solidFill>
                          <a:schemeClr val="bg1"/>
                        </a:solidFill>
                        <a:latin typeface="Calibri" panose="020F0502020204030204" pitchFamily="34" charset="0"/>
                        <a:cs typeface="Calibri" panose="020F0502020204030204" pitchFamily="34" charset="0"/>
                      </a:endParaRPr>
                    </a:p>
                  </a:txBody>
                  <a:tcPr/>
                </a:tc>
              </a:tr>
              <a:tr h="452016">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Project</a:t>
                      </a:r>
                      <a:r>
                        <a:rPr kumimoji="1" lang="en-US" altLang="ja-JP" sz="2800" baseline="0" dirty="0" smtClean="0">
                          <a:solidFill>
                            <a:schemeClr val="tx2"/>
                          </a:solidFill>
                          <a:latin typeface="Calibri" panose="020F0502020204030204" pitchFamily="34" charset="0"/>
                          <a:cs typeface="Calibri" panose="020F0502020204030204" pitchFamily="34" charset="0"/>
                        </a:rPr>
                        <a:t> </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Terasoluna</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r>
              <a:tr h="452016">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Source Code Language</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Java</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r>
              <a:tr h="452016">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Build Tool</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Maven</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r>
              <a:tr h="452016">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Integration</a:t>
                      </a:r>
                      <a:r>
                        <a:rPr kumimoji="1" lang="en-US" altLang="ja-JP" sz="2800" baseline="0" dirty="0" smtClean="0">
                          <a:solidFill>
                            <a:schemeClr val="tx2"/>
                          </a:solidFill>
                          <a:latin typeface="Calibri" panose="020F0502020204030204" pitchFamily="34" charset="0"/>
                          <a:cs typeface="Calibri" panose="020F0502020204030204" pitchFamily="34" charset="0"/>
                        </a:rPr>
                        <a:t> Testing</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Selenium </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r>
              <a:tr h="452016">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Database</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PostgreSQL</a:t>
                      </a:r>
                    </a:p>
                  </a:txBody>
                  <a:tcPr/>
                </a:tc>
              </a:tr>
              <a:tr h="452016">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Deployment</a:t>
                      </a:r>
                      <a:r>
                        <a:rPr kumimoji="1" lang="en-US" altLang="ja-JP" sz="2800" baseline="0" dirty="0" smtClean="0">
                          <a:solidFill>
                            <a:schemeClr val="tx2"/>
                          </a:solidFill>
                          <a:latin typeface="Calibri" panose="020F0502020204030204" pitchFamily="34" charset="0"/>
                          <a:cs typeface="Calibri" panose="020F0502020204030204" pitchFamily="34" charset="0"/>
                        </a:rPr>
                        <a:t> Server</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Apache</a:t>
                      </a:r>
                      <a:r>
                        <a:rPr kumimoji="1" lang="en-US" altLang="ja-JP" sz="2800" baseline="0" dirty="0" smtClean="0">
                          <a:solidFill>
                            <a:schemeClr val="tx2"/>
                          </a:solidFill>
                          <a:latin typeface="Calibri" panose="020F0502020204030204" pitchFamily="34" charset="0"/>
                          <a:cs typeface="Calibri" panose="020F0502020204030204" pitchFamily="34" charset="0"/>
                        </a:rPr>
                        <a:t> Tomcat</a:t>
                      </a:r>
                      <a:endParaRPr kumimoji="1" lang="en-US" altLang="ja-JP" sz="2800" dirty="0" smtClean="0">
                        <a:solidFill>
                          <a:schemeClr val="tx2"/>
                        </a:solidFill>
                        <a:latin typeface="Calibri" panose="020F0502020204030204" pitchFamily="34" charset="0"/>
                        <a:cs typeface="Calibri" panose="020F0502020204030204" pitchFamily="34" charset="0"/>
                      </a:endParaRPr>
                    </a:p>
                  </a:txBody>
                  <a:tcPr/>
                </a:tc>
              </a:tr>
              <a:tr h="452016">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CI Server</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Jenkins </a:t>
                      </a:r>
                    </a:p>
                  </a:txBody>
                  <a:tcPr/>
                </a:tc>
              </a:tr>
              <a:tr h="452016">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Container Technology</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Docker</a:t>
                      </a:r>
                    </a:p>
                  </a:txBody>
                  <a:tcPr/>
                </a:tc>
              </a:tr>
              <a:tr h="452016">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Source</a:t>
                      </a:r>
                      <a:r>
                        <a:rPr kumimoji="1" lang="en-US" altLang="ja-JP" sz="2800" baseline="0" dirty="0" smtClean="0">
                          <a:solidFill>
                            <a:schemeClr val="tx2"/>
                          </a:solidFill>
                          <a:latin typeface="Calibri" panose="020F0502020204030204" pitchFamily="34" charset="0"/>
                          <a:cs typeface="Calibri" panose="020F0502020204030204" pitchFamily="34" charset="0"/>
                        </a:rPr>
                        <a:t> Code Management</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kumimoji="1" lang="en-US" altLang="ja-JP" sz="2800" dirty="0" smtClean="0">
                          <a:solidFill>
                            <a:schemeClr val="tx2"/>
                          </a:solidFill>
                          <a:latin typeface="Calibri" panose="020F0502020204030204" pitchFamily="34" charset="0"/>
                          <a:cs typeface="Calibri" panose="020F0502020204030204" pitchFamily="34" charset="0"/>
                        </a:rPr>
                        <a:t>Gitlab</a:t>
                      </a:r>
                      <a:endParaRPr kumimoji="1" lang="ja-JP" altLang="en-US" sz="2800" dirty="0">
                        <a:solidFill>
                          <a:schemeClr val="tx2"/>
                        </a:solidFill>
                        <a:latin typeface="Calibri" panose="020F0502020204030204" pitchFamily="34" charset="0"/>
                        <a:cs typeface="Calibri" panose="020F0502020204030204" pitchFamily="34" charset="0"/>
                      </a:endParaRPr>
                    </a:p>
                  </a:txBody>
                  <a:tcPr/>
                </a:tc>
              </a:tr>
            </a:tbl>
          </a:graphicData>
        </a:graphic>
      </p:graphicFrame>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35961" y="3130356"/>
            <a:ext cx="396460" cy="358796"/>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574170" y="4611102"/>
            <a:ext cx="364804" cy="487706"/>
          </a:xfrm>
          <a:prstGeom prst="rect">
            <a:avLst/>
          </a:prstGeom>
        </p:spPr>
      </p:pic>
    </p:spTree>
    <p:extLst>
      <p:ext uri="{BB962C8B-B14F-4D97-AF65-F5344CB8AC3E}">
        <p14:creationId xmlns:p14="http://schemas.microsoft.com/office/powerpoint/2010/main" val="880729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kumimoji="1" lang="en-US" altLang="ja-JP" sz="4400" dirty="0" smtClean="0">
                <a:latin typeface="Calibri" panose="020F0502020204030204" pitchFamily="34" charset="0"/>
                <a:cs typeface="Calibri" panose="020F0502020204030204" pitchFamily="34" charset="0"/>
              </a:rPr>
              <a:t>System Configuration of my project</a:t>
            </a:r>
            <a:endParaRPr kumimoji="1" lang="ja-JP" altLang="en-US"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33681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188" y="-16042"/>
            <a:ext cx="11844000" cy="731661"/>
          </a:xfrm>
        </p:spPr>
        <p:txBody>
          <a:bodyPr>
            <a:normAutofit/>
          </a:bodyPr>
          <a:lstStyle/>
          <a:p>
            <a:r>
              <a:rPr kumimoji="1" lang="en-US" altLang="ja-JP" sz="3200" dirty="0" smtClean="0">
                <a:latin typeface="Calibri" panose="020F0502020204030204" pitchFamily="34" charset="0"/>
                <a:cs typeface="Calibri" panose="020F0502020204030204" pitchFamily="34" charset="0"/>
              </a:rPr>
              <a:t>System Configuration </a:t>
            </a:r>
            <a:endParaRPr kumimoji="1" lang="ja-JP" altLang="en-US" sz="3200" dirty="0">
              <a:latin typeface="Calibri" panose="020F0502020204030204" pitchFamily="34" charset="0"/>
              <a:cs typeface="Calibri" panose="020F0502020204030204" pitchFamily="34" charset="0"/>
            </a:endParaRPr>
          </a:p>
        </p:txBody>
      </p:sp>
      <p:grpSp>
        <p:nvGrpSpPr>
          <p:cNvPr id="38" name="Group 37"/>
          <p:cNvGrpSpPr/>
          <p:nvPr/>
        </p:nvGrpSpPr>
        <p:grpSpPr>
          <a:xfrm>
            <a:off x="172188" y="876041"/>
            <a:ext cx="8687892" cy="5508717"/>
            <a:chOff x="1786782" y="827914"/>
            <a:chExt cx="8687892" cy="5508717"/>
          </a:xfrm>
        </p:grpSpPr>
        <p:grpSp>
          <p:nvGrpSpPr>
            <p:cNvPr id="30" name="Group 29"/>
            <p:cNvGrpSpPr/>
            <p:nvPr/>
          </p:nvGrpSpPr>
          <p:grpSpPr>
            <a:xfrm>
              <a:off x="1786782" y="827914"/>
              <a:ext cx="8678979" cy="5508717"/>
              <a:chOff x="1796516" y="779788"/>
              <a:chExt cx="8678979" cy="5508717"/>
            </a:xfrm>
          </p:grpSpPr>
          <p:sp>
            <p:nvSpPr>
              <p:cNvPr id="29" name="Rounded Rectangle 28"/>
              <p:cNvSpPr/>
              <p:nvPr/>
            </p:nvSpPr>
            <p:spPr>
              <a:xfrm>
                <a:off x="1796516" y="779788"/>
                <a:ext cx="8678979" cy="5508717"/>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28" name="Group 27"/>
              <p:cNvGrpSpPr/>
              <p:nvPr/>
            </p:nvGrpSpPr>
            <p:grpSpPr>
              <a:xfrm>
                <a:off x="2130636" y="950990"/>
                <a:ext cx="7963145" cy="5128612"/>
                <a:chOff x="1602136" y="515808"/>
                <a:chExt cx="8803367" cy="5868594"/>
              </a:xfrm>
            </p:grpSpPr>
            <p:grpSp>
              <p:nvGrpSpPr>
                <p:cNvPr id="23" name="Group 22"/>
                <p:cNvGrpSpPr/>
                <p:nvPr/>
              </p:nvGrpSpPr>
              <p:grpSpPr>
                <a:xfrm>
                  <a:off x="7550007" y="529569"/>
                  <a:ext cx="2855495" cy="3272590"/>
                  <a:chOff x="7657000" y="1307991"/>
                  <a:chExt cx="2855495" cy="3272590"/>
                </a:xfrm>
              </p:grpSpPr>
              <p:sp>
                <p:nvSpPr>
                  <p:cNvPr id="9" name="Rounded Rectangle 8"/>
                  <p:cNvSpPr/>
                  <p:nvPr/>
                </p:nvSpPr>
                <p:spPr>
                  <a:xfrm>
                    <a:off x="7657000" y="1307991"/>
                    <a:ext cx="2855495" cy="3272590"/>
                  </a:xfrm>
                  <a:prstGeom prst="roundRect">
                    <a:avLst/>
                  </a:prstGeom>
                  <a:ln/>
                </p:spPr>
                <p:style>
                  <a:lnRef idx="1">
                    <a:schemeClr val="accent2"/>
                  </a:lnRef>
                  <a:fillRef idx="1001">
                    <a:schemeClr val="l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0" name="Group 9"/>
                  <p:cNvGrpSpPr/>
                  <p:nvPr/>
                </p:nvGrpSpPr>
                <p:grpSpPr>
                  <a:xfrm>
                    <a:off x="7841484" y="1950482"/>
                    <a:ext cx="2486526" cy="1946057"/>
                    <a:chOff x="4089444" y="2399572"/>
                    <a:chExt cx="2486526" cy="1946057"/>
                  </a:xfrm>
                </p:grpSpPr>
                <p:sp>
                  <p:nvSpPr>
                    <p:cNvPr id="11" name="Rectangle 10"/>
                    <p:cNvSpPr/>
                    <p:nvPr/>
                  </p:nvSpPr>
                  <p:spPr>
                    <a:xfrm>
                      <a:off x="4089444" y="2399572"/>
                      <a:ext cx="2486526" cy="57751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Tomcat</a:t>
                      </a:r>
                      <a:endParaRPr kumimoji="1" lang="ja-JP" altLang="en-US" dirty="0"/>
                    </a:p>
                  </p:txBody>
                </p:sp>
                <p:sp>
                  <p:nvSpPr>
                    <p:cNvPr id="12" name="Rectangle 11"/>
                    <p:cNvSpPr/>
                    <p:nvPr/>
                  </p:nvSpPr>
                  <p:spPr>
                    <a:xfrm>
                      <a:off x="4089444" y="3768113"/>
                      <a:ext cx="2486526" cy="57751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Linux</a:t>
                      </a:r>
                      <a:endParaRPr kumimoji="1" lang="ja-JP" altLang="en-US" dirty="0"/>
                    </a:p>
                  </p:txBody>
                </p:sp>
                <p:sp>
                  <p:nvSpPr>
                    <p:cNvPr id="13" name="Rectangle 12"/>
                    <p:cNvSpPr/>
                    <p:nvPr/>
                  </p:nvSpPr>
                  <p:spPr>
                    <a:xfrm>
                      <a:off x="4089444" y="3071138"/>
                      <a:ext cx="2486526" cy="57751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Selenium</a:t>
                      </a:r>
                      <a:endParaRPr kumimoji="1" lang="ja-JP" altLang="en-US" dirty="0"/>
                    </a:p>
                  </p:txBody>
                </p:sp>
              </p:grpSp>
            </p:grpSp>
            <p:grpSp>
              <p:nvGrpSpPr>
                <p:cNvPr id="24" name="Group 23"/>
                <p:cNvGrpSpPr/>
                <p:nvPr/>
              </p:nvGrpSpPr>
              <p:grpSpPr>
                <a:xfrm>
                  <a:off x="1602136" y="515808"/>
                  <a:ext cx="2855495" cy="3272590"/>
                  <a:chOff x="2785242" y="1335053"/>
                  <a:chExt cx="2855495" cy="3272590"/>
                </a:xfrm>
              </p:grpSpPr>
              <p:sp>
                <p:nvSpPr>
                  <p:cNvPr id="14" name="Rounded Rectangle 13"/>
                  <p:cNvSpPr/>
                  <p:nvPr/>
                </p:nvSpPr>
                <p:spPr>
                  <a:xfrm>
                    <a:off x="2785242" y="1335053"/>
                    <a:ext cx="2855495" cy="3272590"/>
                  </a:xfrm>
                  <a:prstGeom prst="roundRect">
                    <a:avLst/>
                  </a:prstGeom>
                  <a:ln/>
                </p:spPr>
                <p:style>
                  <a:lnRef idx="1">
                    <a:schemeClr val="accent2"/>
                  </a:lnRef>
                  <a:fillRef idx="1001">
                    <a:schemeClr val="l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0" name="Rectangle 19"/>
                  <p:cNvSpPr/>
                  <p:nvPr/>
                </p:nvSpPr>
                <p:spPr>
                  <a:xfrm>
                    <a:off x="2969724" y="3326037"/>
                    <a:ext cx="2486526" cy="57751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Linux</a:t>
                    </a:r>
                    <a:endParaRPr kumimoji="1" lang="ja-JP" alt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8646" y="1485357"/>
                    <a:ext cx="1208683" cy="1672556"/>
                  </a:xfrm>
                  <a:prstGeom prst="rect">
                    <a:avLst/>
                  </a:prstGeom>
                </p:spPr>
              </p:pic>
            </p:grpSp>
            <p:sp>
              <p:nvSpPr>
                <p:cNvPr id="25" name="Rounded Rectangle 24"/>
                <p:cNvSpPr/>
                <p:nvPr/>
              </p:nvSpPr>
              <p:spPr>
                <a:xfrm>
                  <a:off x="1654534" y="3865232"/>
                  <a:ext cx="8750969" cy="785345"/>
                </a:xfrm>
                <a:prstGeom prst="roundRect">
                  <a:avLst/>
                </a:prstGeom>
                <a:ln/>
              </p:spPr>
              <p:style>
                <a:lnRef idx="1">
                  <a:schemeClr val="accent2"/>
                </a:lnRef>
                <a:fillRef idx="1001">
                  <a:schemeClr val="l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DOCKER ENGINE</a:t>
                  </a:r>
                  <a:endParaRPr kumimoji="1" lang="ja-JP" altLang="en-US" dirty="0"/>
                </a:p>
              </p:txBody>
            </p:sp>
            <p:sp>
              <p:nvSpPr>
                <p:cNvPr id="26" name="Rounded Rectangle 25"/>
                <p:cNvSpPr/>
                <p:nvPr/>
              </p:nvSpPr>
              <p:spPr>
                <a:xfrm>
                  <a:off x="1654533" y="4728019"/>
                  <a:ext cx="8750969" cy="785345"/>
                </a:xfrm>
                <a:prstGeom prst="roundRect">
                  <a:avLst/>
                </a:prstGeom>
                <a:ln/>
              </p:spPr>
              <p:style>
                <a:lnRef idx="1">
                  <a:schemeClr val="accent2"/>
                </a:lnRef>
                <a:fillRef idx="1001">
                  <a:schemeClr val="l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KERNEL</a:t>
                  </a:r>
                  <a:endParaRPr kumimoji="1" lang="ja-JP" altLang="en-US" dirty="0"/>
                </a:p>
              </p:txBody>
            </p:sp>
            <p:sp>
              <p:nvSpPr>
                <p:cNvPr id="27" name="Rounded Rectangle 26"/>
                <p:cNvSpPr/>
                <p:nvPr/>
              </p:nvSpPr>
              <p:spPr>
                <a:xfrm>
                  <a:off x="1654533" y="5599057"/>
                  <a:ext cx="8750969" cy="785345"/>
                </a:xfrm>
                <a:prstGeom prst="roundRect">
                  <a:avLst/>
                </a:prstGeom>
                <a:ln/>
              </p:spPr>
              <p:style>
                <a:lnRef idx="1">
                  <a:schemeClr val="accent2"/>
                </a:lnRef>
                <a:fillRef idx="1001">
                  <a:schemeClr val="l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HOST OS</a:t>
                  </a:r>
                  <a:endParaRPr kumimoji="1" lang="ja-JP" altLang="en-US" dirty="0"/>
                </a:p>
              </p:txBody>
            </p:sp>
          </p:grpSp>
        </p:grpSp>
        <p:sp>
          <p:nvSpPr>
            <p:cNvPr id="31" name="Rounded Rectangle 30"/>
            <p:cNvSpPr/>
            <p:nvPr/>
          </p:nvSpPr>
          <p:spPr>
            <a:xfrm>
              <a:off x="4816966" y="1010652"/>
              <a:ext cx="2582957" cy="2859943"/>
            </a:xfrm>
            <a:prstGeom prst="roundRect">
              <a:avLst/>
            </a:prstGeom>
            <a:ln/>
          </p:spPr>
          <p:style>
            <a:lnRef idx="1">
              <a:schemeClr val="accent2"/>
            </a:lnRef>
            <a:fillRef idx="1001">
              <a:schemeClr val="l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Rectangle 31"/>
            <p:cNvSpPr/>
            <p:nvPr/>
          </p:nvSpPr>
          <p:spPr>
            <a:xfrm>
              <a:off x="5001163" y="1590286"/>
              <a:ext cx="2249204" cy="5046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Maven</a:t>
              </a:r>
              <a:endParaRPr kumimoji="1" lang="ja-JP" altLang="en-US" dirty="0"/>
            </a:p>
          </p:txBody>
        </p:sp>
        <p:sp>
          <p:nvSpPr>
            <p:cNvPr id="33" name="Rectangle 32"/>
            <p:cNvSpPr/>
            <p:nvPr/>
          </p:nvSpPr>
          <p:spPr>
            <a:xfrm>
              <a:off x="5001163" y="2786265"/>
              <a:ext cx="2249204" cy="5046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smtClean="0"/>
                <a:t>Linux</a:t>
              </a:r>
              <a:endParaRPr kumimoji="1" lang="ja-JP" altLang="en-US" dirty="0"/>
            </a:p>
          </p:txBody>
        </p:sp>
        <p:sp>
          <p:nvSpPr>
            <p:cNvPr id="34" name="Rectangle 33"/>
            <p:cNvSpPr/>
            <p:nvPr/>
          </p:nvSpPr>
          <p:spPr>
            <a:xfrm>
              <a:off x="5001163" y="2192489"/>
              <a:ext cx="2249204" cy="5046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PostgreSQL</a:t>
              </a:r>
              <a:endParaRPr kumimoji="1" lang="ja-JP" altLang="en-US" dirty="0"/>
            </a:p>
          </p:txBody>
        </p:sp>
        <p:sp>
          <p:nvSpPr>
            <p:cNvPr id="35" name="TextBox 34"/>
            <p:cNvSpPr txBox="1"/>
            <p:nvPr/>
          </p:nvSpPr>
          <p:spPr>
            <a:xfrm>
              <a:off x="5160558" y="3350850"/>
              <a:ext cx="2282313" cy="369332"/>
            </a:xfrm>
            <a:prstGeom prst="rect">
              <a:avLst/>
            </a:prstGeom>
            <a:noFill/>
          </p:spPr>
          <p:txBody>
            <a:bodyPr wrap="square" rtlCol="0">
              <a:spAutoFit/>
            </a:bodyPr>
            <a:lstStyle/>
            <a:p>
              <a:r>
                <a:rPr kumimoji="1" lang="en-US" altLang="ja-JP" dirty="0" smtClean="0">
                  <a:solidFill>
                    <a:schemeClr val="bg1"/>
                  </a:solidFill>
                  <a:latin typeface="Calibri" panose="020F0502020204030204" pitchFamily="34" charset="0"/>
                  <a:ea typeface="Cambria Math" panose="02040503050406030204" pitchFamily="18" charset="0"/>
                  <a:cs typeface="Calibri" panose="020F0502020204030204" pitchFamily="34" charset="0"/>
                </a:rPr>
                <a:t>BUILD CONTAINER</a:t>
              </a:r>
              <a:endParaRPr kumimoji="1" lang="ja-JP" altLang="en-US" dirty="0">
                <a:solidFill>
                  <a:schemeClr val="bg1"/>
                </a:solidFill>
                <a:latin typeface="Calibri" panose="020F0502020204030204" pitchFamily="34" charset="0"/>
                <a:cs typeface="Calibri" panose="020F0502020204030204" pitchFamily="34" charset="0"/>
              </a:endParaRPr>
            </a:p>
          </p:txBody>
        </p:sp>
        <p:sp>
          <p:nvSpPr>
            <p:cNvPr id="36" name="TextBox 35"/>
            <p:cNvSpPr txBox="1"/>
            <p:nvPr/>
          </p:nvSpPr>
          <p:spPr>
            <a:xfrm>
              <a:off x="2386487" y="3332640"/>
              <a:ext cx="2282313" cy="369332"/>
            </a:xfrm>
            <a:prstGeom prst="rect">
              <a:avLst/>
            </a:prstGeom>
            <a:noFill/>
          </p:spPr>
          <p:txBody>
            <a:bodyPr wrap="square" rtlCol="0">
              <a:spAutoFit/>
            </a:bodyPr>
            <a:lstStyle/>
            <a:p>
              <a:r>
                <a:rPr lang="en-US" altLang="ja-JP" dirty="0" smtClean="0">
                  <a:solidFill>
                    <a:schemeClr val="bg1"/>
                  </a:solidFill>
                  <a:latin typeface="Calibri" panose="020F0502020204030204" pitchFamily="34" charset="0"/>
                  <a:ea typeface="Cambria Math" panose="02040503050406030204" pitchFamily="18" charset="0"/>
                  <a:cs typeface="Calibri" panose="020F0502020204030204" pitchFamily="34" charset="0"/>
                </a:rPr>
                <a:t>JENKINS CONTAINER</a:t>
              </a:r>
              <a:endParaRPr kumimoji="1" lang="ja-JP" altLang="en-US" dirty="0">
                <a:solidFill>
                  <a:schemeClr val="bg1"/>
                </a:solidFill>
                <a:latin typeface="Calibri" panose="020F0502020204030204" pitchFamily="34" charset="0"/>
                <a:cs typeface="Calibri" panose="020F0502020204030204" pitchFamily="34" charset="0"/>
              </a:endParaRPr>
            </a:p>
          </p:txBody>
        </p:sp>
        <p:sp>
          <p:nvSpPr>
            <p:cNvPr id="37" name="TextBox 36"/>
            <p:cNvSpPr txBox="1"/>
            <p:nvPr/>
          </p:nvSpPr>
          <p:spPr>
            <a:xfrm>
              <a:off x="7486843" y="3382154"/>
              <a:ext cx="2987831" cy="369332"/>
            </a:xfrm>
            <a:prstGeom prst="rect">
              <a:avLst/>
            </a:prstGeom>
            <a:noFill/>
          </p:spPr>
          <p:txBody>
            <a:bodyPr wrap="square" rtlCol="0">
              <a:spAutoFit/>
            </a:bodyPr>
            <a:lstStyle/>
            <a:p>
              <a:r>
                <a:rPr lang="en-US" altLang="ja-JP" sz="1750" dirty="0" smtClean="0">
                  <a:solidFill>
                    <a:schemeClr val="bg1"/>
                  </a:solidFill>
                  <a:latin typeface="Calibri" panose="020F0502020204030204" pitchFamily="34" charset="0"/>
                  <a:ea typeface="Cambria Math" panose="02040503050406030204" pitchFamily="18" charset="0"/>
                  <a:cs typeface="Calibri" panose="020F0502020204030204" pitchFamily="34" charset="0"/>
                </a:rPr>
                <a:t>DEPLOY &amp; TEST CONTAINER</a:t>
              </a:r>
              <a:endParaRPr kumimoji="1" lang="ja-JP" altLang="en-US" sz="1750" dirty="0">
                <a:solidFill>
                  <a:schemeClr val="bg1"/>
                </a:solidFill>
                <a:latin typeface="Calibri" panose="020F0502020204030204" pitchFamily="34" charset="0"/>
                <a:cs typeface="Calibri" panose="020F0502020204030204" pitchFamily="34" charset="0"/>
              </a:endParaRPr>
            </a:p>
          </p:txBody>
        </p:sp>
      </p:gr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369" y="2592831"/>
            <a:ext cx="2672819" cy="1398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 name="TextBox 39"/>
          <p:cNvSpPr txBox="1"/>
          <p:nvPr/>
        </p:nvSpPr>
        <p:spPr>
          <a:xfrm>
            <a:off x="9790591" y="4047136"/>
            <a:ext cx="3465962" cy="830997"/>
          </a:xfrm>
          <a:prstGeom prst="rect">
            <a:avLst/>
          </a:prstGeom>
          <a:noFill/>
        </p:spPr>
        <p:txBody>
          <a:bodyPr wrap="square" rtlCol="0">
            <a:spAutoFit/>
          </a:bodyPr>
          <a:lstStyle/>
          <a:p>
            <a:r>
              <a:rPr kumimoji="1" lang="en-US" altLang="ja-JP" sz="2400" dirty="0" smtClean="0">
                <a:latin typeface="Calibri" panose="020F0502020204030204" pitchFamily="34" charset="0"/>
                <a:cs typeface="Calibri" panose="020F0502020204030204" pitchFamily="34" charset="0"/>
              </a:rPr>
              <a:t>Source Code </a:t>
            </a:r>
            <a:br>
              <a:rPr kumimoji="1" lang="en-US" altLang="ja-JP" sz="2400" dirty="0" smtClean="0">
                <a:latin typeface="Calibri" panose="020F0502020204030204" pitchFamily="34" charset="0"/>
                <a:cs typeface="Calibri" panose="020F0502020204030204" pitchFamily="34" charset="0"/>
              </a:rPr>
            </a:br>
            <a:r>
              <a:rPr kumimoji="1" lang="en-US" altLang="ja-JP" sz="2400" dirty="0" smtClean="0">
                <a:latin typeface="Calibri" panose="020F0502020204030204" pitchFamily="34" charset="0"/>
                <a:cs typeface="Calibri" panose="020F0502020204030204" pitchFamily="34" charset="0"/>
              </a:rPr>
              <a:t>Management</a:t>
            </a:r>
            <a:endParaRPr kumimoji="1" lang="ja-JP" altLang="en-US" sz="2400" dirty="0">
              <a:latin typeface="Calibri" panose="020F0502020204030204" pitchFamily="34" charset="0"/>
              <a:cs typeface="Calibri" panose="020F0502020204030204" pitchFamily="34" charset="0"/>
            </a:endParaRPr>
          </a:p>
        </p:txBody>
      </p:sp>
      <p:sp>
        <p:nvSpPr>
          <p:cNvPr id="42" name="TextBox 41"/>
          <p:cNvSpPr txBox="1"/>
          <p:nvPr/>
        </p:nvSpPr>
        <p:spPr>
          <a:xfrm>
            <a:off x="9958788" y="4726688"/>
            <a:ext cx="2057400" cy="369332"/>
          </a:xfrm>
          <a:prstGeom prst="rect">
            <a:avLst/>
          </a:prstGeom>
          <a:noFill/>
        </p:spPr>
        <p:txBody>
          <a:bodyPr wrap="square" rtlCol="0">
            <a:spAutoFit/>
          </a:bodyPr>
          <a:lstStyle/>
          <a:p>
            <a:r>
              <a:rPr kumimoji="1" lang="en-US" altLang="ja-JP" dirty="0" smtClean="0">
                <a:solidFill>
                  <a:schemeClr val="bg1"/>
                </a:solidFill>
                <a:latin typeface="Calibri" panose="020F0502020204030204" pitchFamily="34" charset="0"/>
                <a:cs typeface="Calibri" panose="020F0502020204030204" pitchFamily="34" charset="0"/>
              </a:rPr>
              <a:t>Docker hub</a:t>
            </a:r>
            <a:endParaRPr kumimoji="1" lang="ja-JP" alt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6510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1934289"/>
            <a:ext cx="12192000" cy="4605056"/>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タイトル 4"/>
          <p:cNvSpPr>
            <a:spLocks noGrp="1"/>
          </p:cNvSpPr>
          <p:nvPr>
            <p:ph type="title"/>
          </p:nvPr>
        </p:nvSpPr>
        <p:spPr/>
        <p:txBody>
          <a:bodyPr>
            <a:normAutofit/>
          </a:bodyPr>
          <a:lstStyle/>
          <a:p>
            <a:r>
              <a:rPr lang="en-US" altLang="ja-JP" sz="3200" spc="200" dirty="0" smtClean="0">
                <a:latin typeface="Calibri" panose="020F0502020204030204" pitchFamily="34" charset="0"/>
                <a:ea typeface="メイリオ" panose="020B0604030504040204" pitchFamily="50" charset="-128"/>
                <a:cs typeface="Calibri" panose="020F0502020204030204" pitchFamily="34" charset="0"/>
              </a:rPr>
              <a:t>Work Flow</a:t>
            </a:r>
            <a:endParaRPr kumimoji="1" lang="ja-JP" altLang="en-US" sz="1800" dirty="0"/>
          </a:p>
        </p:txBody>
      </p:sp>
      <p:sp>
        <p:nvSpPr>
          <p:cNvPr id="4" name="Rounded Rectangle 3"/>
          <p:cNvSpPr/>
          <p:nvPr/>
        </p:nvSpPr>
        <p:spPr>
          <a:xfrm>
            <a:off x="287608" y="5660281"/>
            <a:ext cx="11590032" cy="618454"/>
          </a:xfrm>
          <a:prstGeom prst="roundRect">
            <a:avLst/>
          </a:prstGeom>
          <a:ln>
            <a:solidFill>
              <a:schemeClr val="accent1">
                <a:lumMod val="75000"/>
              </a:schemeClr>
            </a:solidFill>
          </a:ln>
          <a:effectLst/>
        </p:spPr>
        <p:style>
          <a:lnRef idx="1">
            <a:schemeClr val="accent1"/>
          </a:lnRef>
          <a:fillRef idx="1001">
            <a:schemeClr val="lt2"/>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2400" dirty="0" smtClean="0">
                <a:latin typeface="Calibri" panose="020F0502020204030204" pitchFamily="34" charset="0"/>
                <a:cs typeface="Calibri" panose="020F0502020204030204" pitchFamily="34" charset="0"/>
              </a:rPr>
              <a:t>DOCKER ENGINE</a:t>
            </a:r>
            <a:endParaRPr kumimoji="1" lang="ja-JP" altLang="en-US" sz="2400" dirty="0">
              <a:latin typeface="Calibri" panose="020F0502020204030204" pitchFamily="34" charset="0"/>
              <a:cs typeface="Calibri" panose="020F0502020204030204" pitchFamily="34" charset="0"/>
            </a:endParaRPr>
          </a:p>
        </p:txBody>
      </p:sp>
      <p:grpSp>
        <p:nvGrpSpPr>
          <p:cNvPr id="2" name="Group 1"/>
          <p:cNvGrpSpPr/>
          <p:nvPr/>
        </p:nvGrpSpPr>
        <p:grpSpPr>
          <a:xfrm>
            <a:off x="457773" y="3535905"/>
            <a:ext cx="1757390" cy="2036769"/>
            <a:chOff x="506308" y="1047243"/>
            <a:chExt cx="2582957" cy="2859943"/>
          </a:xfrm>
        </p:grpSpPr>
        <p:sp>
          <p:nvSpPr>
            <p:cNvPr id="11" name="Rounded Rectangle 10"/>
            <p:cNvSpPr/>
            <p:nvPr/>
          </p:nvSpPr>
          <p:spPr>
            <a:xfrm>
              <a:off x="506308" y="1047243"/>
              <a:ext cx="2582957" cy="2859943"/>
            </a:xfrm>
            <a:prstGeom prst="roundRect">
              <a:avLst/>
            </a:prstGeom>
            <a:ln/>
          </p:spPr>
          <p:style>
            <a:lnRef idx="1">
              <a:schemeClr val="accent2"/>
            </a:lnRef>
            <a:fillRef idx="1001">
              <a:schemeClr val="l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12" name="Rectangle 11"/>
            <p:cNvSpPr/>
            <p:nvPr/>
          </p:nvSpPr>
          <p:spPr>
            <a:xfrm>
              <a:off x="685263" y="3128390"/>
              <a:ext cx="2249203" cy="5046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500" dirty="0" smtClean="0">
                  <a:latin typeface="Calibri" panose="020F0502020204030204" pitchFamily="34" charset="0"/>
                  <a:cs typeface="Calibri" panose="020F0502020204030204" pitchFamily="34" charset="0"/>
                </a:rPr>
                <a:t>Jenkins container</a:t>
              </a:r>
              <a:endParaRPr kumimoji="1" lang="ja-JP" altLang="en-US" sz="1500" dirty="0">
                <a:latin typeface="Calibri" panose="020F0502020204030204" pitchFamily="34" charset="0"/>
                <a:cs typeface="Calibri" panose="020F050202020403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8641" y="1367218"/>
              <a:ext cx="1093321" cy="1461660"/>
            </a:xfrm>
            <a:prstGeom prst="rect">
              <a:avLst/>
            </a:prstGeom>
          </p:spPr>
        </p:pic>
      </p:gr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517" y="802437"/>
            <a:ext cx="2060931" cy="107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7" name="Group 16"/>
          <p:cNvGrpSpPr/>
          <p:nvPr/>
        </p:nvGrpSpPr>
        <p:grpSpPr>
          <a:xfrm>
            <a:off x="6094188" y="712248"/>
            <a:ext cx="827978" cy="1222385"/>
            <a:chOff x="4223524" y="655279"/>
            <a:chExt cx="1083527" cy="1738806"/>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524" y="655279"/>
              <a:ext cx="1083527" cy="108352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524" y="1310558"/>
              <a:ext cx="1083527" cy="1083527"/>
            </a:xfrm>
            <a:prstGeom prst="rect">
              <a:avLst/>
            </a:prstGeom>
          </p:spPr>
        </p:pic>
      </p:grpSp>
      <p:grpSp>
        <p:nvGrpSpPr>
          <p:cNvPr id="26" name="Group 25"/>
          <p:cNvGrpSpPr/>
          <p:nvPr/>
        </p:nvGrpSpPr>
        <p:grpSpPr>
          <a:xfrm>
            <a:off x="5787348" y="2026927"/>
            <a:ext cx="1728191" cy="1941216"/>
            <a:chOff x="3320835" y="3536883"/>
            <a:chExt cx="1849984" cy="2036769"/>
          </a:xfrm>
        </p:grpSpPr>
        <p:sp>
          <p:nvSpPr>
            <p:cNvPr id="18" name="Rounded Rectangle 17"/>
            <p:cNvSpPr/>
            <p:nvPr/>
          </p:nvSpPr>
          <p:spPr>
            <a:xfrm>
              <a:off x="3320835" y="3536883"/>
              <a:ext cx="1849984" cy="2036769"/>
            </a:xfrm>
            <a:prstGeom prst="roundRect">
              <a:avLst/>
            </a:prstGeom>
            <a:ln/>
          </p:spPr>
          <p:style>
            <a:lnRef idx="1">
              <a:schemeClr val="accent2"/>
            </a:lnRef>
            <a:fillRef idx="1001">
              <a:schemeClr val="l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Rectangle 24"/>
            <p:cNvSpPr/>
            <p:nvPr/>
          </p:nvSpPr>
          <p:spPr>
            <a:xfrm>
              <a:off x="3470689" y="5019017"/>
              <a:ext cx="1530311" cy="35943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400" dirty="0" smtClean="0">
                  <a:latin typeface="Calibri" panose="020F0502020204030204" pitchFamily="34" charset="0"/>
                  <a:cs typeface="Calibri" panose="020F0502020204030204" pitchFamily="34" charset="0"/>
                </a:rPr>
                <a:t>Build </a:t>
              </a:r>
              <a:r>
                <a:rPr kumimoji="1" lang="en-US" altLang="ja-JP" sz="1400" dirty="0" smtClean="0">
                  <a:latin typeface="Calibri" panose="020F0502020204030204" pitchFamily="34" charset="0"/>
                  <a:cs typeface="Calibri" panose="020F0502020204030204" pitchFamily="34" charset="0"/>
                </a:rPr>
                <a:t>container</a:t>
              </a:r>
              <a:endParaRPr kumimoji="1" lang="ja-JP" altLang="en-US" sz="1400" dirty="0">
                <a:latin typeface="Calibri" panose="020F0502020204030204" pitchFamily="34" charset="0"/>
                <a:cs typeface="Calibri" panose="020F0502020204030204" pitchFamily="34" charset="0"/>
              </a:endParaRPr>
            </a:p>
          </p:txBody>
        </p:sp>
      </p:grpSp>
      <p:grpSp>
        <p:nvGrpSpPr>
          <p:cNvPr id="32" name="Group 31"/>
          <p:cNvGrpSpPr/>
          <p:nvPr/>
        </p:nvGrpSpPr>
        <p:grpSpPr>
          <a:xfrm>
            <a:off x="8594848" y="3779372"/>
            <a:ext cx="1713052" cy="1788614"/>
            <a:chOff x="4308824" y="4116912"/>
            <a:chExt cx="1318073" cy="1456740"/>
          </a:xfrm>
        </p:grpSpPr>
        <p:grpSp>
          <p:nvGrpSpPr>
            <p:cNvPr id="27" name="Group 26"/>
            <p:cNvGrpSpPr/>
            <p:nvPr/>
          </p:nvGrpSpPr>
          <p:grpSpPr>
            <a:xfrm>
              <a:off x="4308824" y="4116912"/>
              <a:ext cx="1318073" cy="1456740"/>
              <a:chOff x="3320835" y="3536883"/>
              <a:chExt cx="1849984" cy="2036769"/>
            </a:xfrm>
          </p:grpSpPr>
          <p:sp>
            <p:nvSpPr>
              <p:cNvPr id="28" name="Rounded Rectangle 27"/>
              <p:cNvSpPr/>
              <p:nvPr/>
            </p:nvSpPr>
            <p:spPr>
              <a:xfrm>
                <a:off x="3320835" y="3536883"/>
                <a:ext cx="1849984" cy="2036769"/>
              </a:xfrm>
              <a:prstGeom prst="roundRect">
                <a:avLst/>
              </a:prstGeom>
              <a:ln/>
            </p:spPr>
            <p:style>
              <a:lnRef idx="1">
                <a:schemeClr val="accent2"/>
              </a:lnRef>
              <a:fillRef idx="1001">
                <a:schemeClr val="l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Rectangle 29"/>
              <p:cNvSpPr/>
              <p:nvPr/>
            </p:nvSpPr>
            <p:spPr>
              <a:xfrm>
                <a:off x="3494774" y="5019017"/>
                <a:ext cx="1530312" cy="35943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400" dirty="0" smtClean="0">
                    <a:latin typeface="Calibri" panose="020F0502020204030204" pitchFamily="34" charset="0"/>
                    <a:cs typeface="Calibri" panose="020F0502020204030204" pitchFamily="34" charset="0"/>
                  </a:rPr>
                  <a:t>Deploy &amp; Test </a:t>
                </a:r>
                <a:endParaRPr kumimoji="1" lang="ja-JP" altLang="en-US" sz="1400" dirty="0">
                  <a:latin typeface="Calibri" panose="020F0502020204030204" pitchFamily="34" charset="0"/>
                  <a:cs typeface="Calibri" panose="020F0502020204030204" pitchFamily="34" charset="0"/>
                </a:endParaRPr>
              </a:p>
            </p:txBody>
          </p:sp>
        </p:gr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0001" y="4294084"/>
              <a:ext cx="793047" cy="717708"/>
            </a:xfrm>
            <a:prstGeom prst="rect">
              <a:avLst/>
            </a:prstGeom>
          </p:spPr>
        </p:pic>
      </p:grpSp>
      <p:cxnSp>
        <p:nvCxnSpPr>
          <p:cNvPr id="34" name="Straight Arrow Connector 33"/>
          <p:cNvCxnSpPr/>
          <p:nvPr/>
        </p:nvCxnSpPr>
        <p:spPr>
          <a:xfrm flipH="1">
            <a:off x="2520176" y="1395276"/>
            <a:ext cx="34791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p:cNvCxnSpPr/>
          <p:nvPr/>
        </p:nvCxnSpPr>
        <p:spPr>
          <a:xfrm flipH="1">
            <a:off x="1311983" y="2008909"/>
            <a:ext cx="4199" cy="146844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p:cNvCxnSpPr/>
          <p:nvPr/>
        </p:nvCxnSpPr>
        <p:spPr>
          <a:xfrm flipV="1">
            <a:off x="2204012" y="3438923"/>
            <a:ext cx="3416203" cy="245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H="1">
            <a:off x="2237466" y="3779372"/>
            <a:ext cx="3521938" cy="922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a:off x="2304371" y="5202060"/>
            <a:ext cx="6181707" cy="366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8" name="TextBox 57"/>
          <p:cNvSpPr txBox="1"/>
          <p:nvPr/>
        </p:nvSpPr>
        <p:spPr>
          <a:xfrm>
            <a:off x="3098075" y="1011528"/>
            <a:ext cx="4047893" cy="338554"/>
          </a:xfrm>
          <a:prstGeom prst="rect">
            <a:avLst/>
          </a:prstGeom>
          <a:noFill/>
        </p:spPr>
        <p:txBody>
          <a:bodyPr wrap="square" rtlCol="0">
            <a:spAutoFit/>
          </a:bodyPr>
          <a:lstStyle/>
          <a:p>
            <a:r>
              <a:rPr kumimoji="1" lang="en-US" altLang="ja-JP" sz="1600" dirty="0" smtClean="0">
                <a:latin typeface="Calibri" panose="020F0502020204030204" pitchFamily="34" charset="0"/>
                <a:cs typeface="Calibri" panose="020F0502020204030204" pitchFamily="34" charset="0"/>
              </a:rPr>
              <a:t>Push changes to repository</a:t>
            </a:r>
            <a:endParaRPr kumimoji="1" lang="ja-JP" altLang="en-US" sz="1600" dirty="0">
              <a:latin typeface="Calibri" panose="020F0502020204030204" pitchFamily="34" charset="0"/>
              <a:cs typeface="Calibri" panose="020F0502020204030204" pitchFamily="34" charset="0"/>
            </a:endParaRPr>
          </a:p>
        </p:txBody>
      </p:sp>
      <p:sp>
        <p:nvSpPr>
          <p:cNvPr id="59" name="TextBox 58"/>
          <p:cNvSpPr txBox="1"/>
          <p:nvPr/>
        </p:nvSpPr>
        <p:spPr>
          <a:xfrm>
            <a:off x="426156" y="2427539"/>
            <a:ext cx="1076749" cy="584775"/>
          </a:xfrm>
          <a:prstGeom prst="rect">
            <a:avLst/>
          </a:prstGeom>
          <a:noFill/>
        </p:spPr>
        <p:txBody>
          <a:bodyPr wrap="square" rtlCol="0">
            <a:spAutoFit/>
          </a:bodyPr>
          <a:lstStyle/>
          <a:p>
            <a:pPr algn="ctr"/>
            <a:r>
              <a:rPr kumimoji="1" lang="en-US" altLang="ja-JP" sz="1600" dirty="0" smtClean="0">
                <a:latin typeface="Calibri" panose="020F0502020204030204" pitchFamily="34" charset="0"/>
                <a:cs typeface="Calibri" panose="020F0502020204030204" pitchFamily="34" charset="0"/>
              </a:rPr>
              <a:t>Jenkins Polling </a:t>
            </a:r>
            <a:endParaRPr kumimoji="1" lang="ja-JP" altLang="en-US" sz="1600" dirty="0">
              <a:latin typeface="Calibri" panose="020F0502020204030204" pitchFamily="34" charset="0"/>
              <a:cs typeface="Calibri" panose="020F0502020204030204" pitchFamily="34" charset="0"/>
            </a:endParaRPr>
          </a:p>
        </p:txBody>
      </p:sp>
      <p:sp>
        <p:nvSpPr>
          <p:cNvPr id="60" name="TextBox 59"/>
          <p:cNvSpPr txBox="1"/>
          <p:nvPr/>
        </p:nvSpPr>
        <p:spPr>
          <a:xfrm rot="20785428">
            <a:off x="2881543" y="3805240"/>
            <a:ext cx="2620537" cy="338554"/>
          </a:xfrm>
          <a:prstGeom prst="rect">
            <a:avLst/>
          </a:prstGeom>
          <a:noFill/>
        </p:spPr>
        <p:txBody>
          <a:bodyPr wrap="square" rtlCol="0">
            <a:spAutoFit/>
          </a:bodyPr>
          <a:lstStyle/>
          <a:p>
            <a:r>
              <a:rPr lang="en-US" altLang="ja-JP" sz="1600" dirty="0" smtClean="0">
                <a:latin typeface="Calibri" panose="020F0502020204030204" pitchFamily="34" charset="0"/>
                <a:cs typeface="Calibri" panose="020F0502020204030204" pitchFamily="34" charset="0"/>
              </a:rPr>
              <a:t>Artifacts are archived</a:t>
            </a:r>
            <a:endParaRPr kumimoji="1" lang="ja-JP" altLang="en-US" sz="1600" dirty="0">
              <a:latin typeface="Calibri" panose="020F0502020204030204" pitchFamily="34" charset="0"/>
              <a:cs typeface="Calibri" panose="020F0502020204030204" pitchFamily="34" charset="0"/>
            </a:endParaRPr>
          </a:p>
        </p:txBody>
      </p:sp>
      <p:sp>
        <p:nvSpPr>
          <p:cNvPr id="61" name="TextBox 60"/>
          <p:cNvSpPr txBox="1"/>
          <p:nvPr/>
        </p:nvSpPr>
        <p:spPr>
          <a:xfrm>
            <a:off x="3953107" y="4861407"/>
            <a:ext cx="3334215" cy="338554"/>
          </a:xfrm>
          <a:prstGeom prst="rect">
            <a:avLst/>
          </a:prstGeom>
          <a:noFill/>
        </p:spPr>
        <p:txBody>
          <a:bodyPr wrap="square" rtlCol="0">
            <a:spAutoFit/>
          </a:bodyPr>
          <a:lstStyle/>
          <a:p>
            <a:r>
              <a:rPr kumimoji="1" lang="en-US" altLang="ja-JP" sz="1600" dirty="0" smtClean="0">
                <a:latin typeface="Calibri" panose="020F0502020204030204" pitchFamily="34" charset="0"/>
                <a:cs typeface="Calibri" panose="020F0502020204030204" pitchFamily="34" charset="0"/>
              </a:rPr>
              <a:t>Artifacts deployed for testing</a:t>
            </a:r>
            <a:endParaRPr kumimoji="1" lang="ja-JP" altLang="en-US" sz="1600" dirty="0">
              <a:latin typeface="Calibri" panose="020F0502020204030204" pitchFamily="34" charset="0"/>
              <a:cs typeface="Calibri" panose="020F0502020204030204" pitchFamily="34" charset="0"/>
            </a:endParaRPr>
          </a:p>
        </p:txBody>
      </p:sp>
      <p:sp>
        <p:nvSpPr>
          <p:cNvPr id="62" name="TextBox 61"/>
          <p:cNvSpPr txBox="1"/>
          <p:nvPr/>
        </p:nvSpPr>
        <p:spPr>
          <a:xfrm>
            <a:off x="2924704" y="3056760"/>
            <a:ext cx="3583473" cy="338554"/>
          </a:xfrm>
          <a:prstGeom prst="rect">
            <a:avLst/>
          </a:prstGeom>
          <a:noFill/>
        </p:spPr>
        <p:txBody>
          <a:bodyPr wrap="square" rtlCol="0">
            <a:spAutoFit/>
          </a:bodyPr>
          <a:lstStyle/>
          <a:p>
            <a:r>
              <a:rPr kumimoji="1" lang="en-US" altLang="ja-JP" sz="1600" dirty="0" smtClean="0">
                <a:latin typeface="Calibri" panose="020F0502020204030204" pitchFamily="34" charset="0"/>
                <a:cs typeface="Calibri" panose="020F0502020204030204" pitchFamily="34" charset="0"/>
              </a:rPr>
              <a:t>Triggers build container</a:t>
            </a:r>
            <a:endParaRPr kumimoji="1" lang="ja-JP" altLang="en-US" sz="1600" dirty="0">
              <a:latin typeface="Calibri" panose="020F0502020204030204" pitchFamily="34" charset="0"/>
              <a:cs typeface="Calibri" panose="020F0502020204030204" pitchFamily="34" charset="0"/>
            </a:endParaRPr>
          </a:p>
        </p:txBody>
      </p:sp>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317103">
            <a:off x="7978022" y="2278619"/>
            <a:ext cx="677897" cy="677897"/>
          </a:xfrm>
          <a:prstGeom prst="rect">
            <a:avLst/>
          </a:prstGeom>
        </p:spPr>
      </p:pic>
      <p:sp>
        <p:nvSpPr>
          <p:cNvPr id="73" name="TextBox 72"/>
          <p:cNvSpPr txBox="1"/>
          <p:nvPr/>
        </p:nvSpPr>
        <p:spPr>
          <a:xfrm>
            <a:off x="7612162" y="3031407"/>
            <a:ext cx="1907788" cy="338554"/>
          </a:xfrm>
          <a:prstGeom prst="rect">
            <a:avLst/>
          </a:prstGeom>
          <a:noFill/>
        </p:spPr>
        <p:txBody>
          <a:bodyPr wrap="square" rtlCol="0">
            <a:spAutoFit/>
          </a:bodyPr>
          <a:lstStyle/>
          <a:p>
            <a:r>
              <a:rPr kumimoji="1" lang="en-US" altLang="ja-JP" sz="1600" dirty="0" smtClean="0">
                <a:latin typeface="Calibri" panose="020F0502020204030204" pitchFamily="34" charset="0"/>
                <a:cs typeface="Calibri" panose="020F0502020204030204" pitchFamily="34" charset="0"/>
              </a:rPr>
              <a:t>Build &amp; Unit Test</a:t>
            </a:r>
            <a:endParaRPr kumimoji="1" lang="ja-JP" altLang="en-US" sz="1600"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1489" y="2046953"/>
            <a:ext cx="1447642" cy="1447642"/>
          </a:xfrm>
          <a:prstGeom prst="rect">
            <a:avLst/>
          </a:prstGeom>
        </p:spPr>
      </p:pic>
    </p:spTree>
    <p:extLst>
      <p:ext uri="{BB962C8B-B14F-4D97-AF65-F5344CB8AC3E}">
        <p14:creationId xmlns:p14="http://schemas.microsoft.com/office/powerpoint/2010/main" val="225389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additive="base">
                                        <p:cTn id="17" dur="500" fill="hold"/>
                                        <p:tgtEl>
                                          <p:spTgt spid="62"/>
                                        </p:tgtEl>
                                        <p:attrNameLst>
                                          <p:attrName>ppt_x</p:attrName>
                                        </p:attrNameLst>
                                      </p:cBhvr>
                                      <p:tavLst>
                                        <p:tav tm="0">
                                          <p:val>
                                            <p:strVal val="0-#ppt_w/2"/>
                                          </p:val>
                                        </p:tav>
                                        <p:tav tm="100000">
                                          <p:val>
                                            <p:strVal val="#ppt_x"/>
                                          </p:val>
                                        </p:tav>
                                      </p:tavLst>
                                    </p:anim>
                                    <p:anim calcmode="lin" valueType="num">
                                      <p:cBhvr additive="base">
                                        <p:cTn id="18" dur="500" fill="hold"/>
                                        <p:tgtEl>
                                          <p:spTgt spid="6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0-#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0-#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par>
                                <p:cTn id="27" presetID="2" presetClass="entr" presetSubtype="3"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 calcmode="lin" valueType="num">
                                      <p:cBhvr>
                                        <p:cTn id="37" dur="500" fill="hold"/>
                                        <p:tgtEl>
                                          <p:spTgt spid="66"/>
                                        </p:tgtEl>
                                        <p:attrNameLst>
                                          <p:attrName>style.rotation</p:attrName>
                                        </p:attrNameLst>
                                      </p:cBhvr>
                                      <p:tavLst>
                                        <p:tav tm="0">
                                          <p:val>
                                            <p:fltVal val="90"/>
                                          </p:val>
                                        </p:tav>
                                        <p:tav tm="100000">
                                          <p:val>
                                            <p:fltVal val="0"/>
                                          </p:val>
                                        </p:tav>
                                      </p:tavLst>
                                    </p:anim>
                                    <p:animEffect transition="in" filter="fade">
                                      <p:cBhvr>
                                        <p:cTn id="38" dur="500"/>
                                        <p:tgtEl>
                                          <p:spTgt spid="6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3" fill="hold" grpId="0" nodeType="clickEffect">
                                  <p:stCondLst>
                                    <p:cond delay="0"/>
                                  </p:stCondLst>
                                  <p:childTnLst>
                                    <p:set>
                                      <p:cBhvr>
                                        <p:cTn id="45" dur="1" fill="hold">
                                          <p:stCondLst>
                                            <p:cond delay="0"/>
                                          </p:stCondLst>
                                        </p:cTn>
                                        <p:tgtEl>
                                          <p:spTgt spid="60"/>
                                        </p:tgtEl>
                                        <p:attrNameLst>
                                          <p:attrName>style.visibility</p:attrName>
                                        </p:attrNameLst>
                                      </p:cBhvr>
                                      <p:to>
                                        <p:strVal val="visible"/>
                                      </p:to>
                                    </p:set>
                                    <p:anim calcmode="lin" valueType="num">
                                      <p:cBhvr additive="base">
                                        <p:cTn id="46" dur="500" fill="hold"/>
                                        <p:tgtEl>
                                          <p:spTgt spid="60"/>
                                        </p:tgtEl>
                                        <p:attrNameLst>
                                          <p:attrName>ppt_x</p:attrName>
                                        </p:attrNameLst>
                                      </p:cBhvr>
                                      <p:tavLst>
                                        <p:tav tm="0">
                                          <p:val>
                                            <p:strVal val="1+#ppt_w/2"/>
                                          </p:val>
                                        </p:tav>
                                        <p:tav tm="100000">
                                          <p:val>
                                            <p:strVal val="#ppt_x"/>
                                          </p:val>
                                        </p:tav>
                                      </p:tavLst>
                                    </p:anim>
                                    <p:anim calcmode="lin" valueType="num">
                                      <p:cBhvr additive="base">
                                        <p:cTn id="47" dur="500" fill="hold"/>
                                        <p:tgtEl>
                                          <p:spTgt spid="60"/>
                                        </p:tgtEl>
                                        <p:attrNameLst>
                                          <p:attrName>ppt_y</p:attrName>
                                        </p:attrNameLst>
                                      </p:cBhvr>
                                      <p:tavLst>
                                        <p:tav tm="0">
                                          <p:val>
                                            <p:strVal val="0-#ppt_h/2"/>
                                          </p:val>
                                        </p:tav>
                                        <p:tav tm="100000">
                                          <p:val>
                                            <p:strVal val="#ppt_y"/>
                                          </p:val>
                                        </p:tav>
                                      </p:tavLst>
                                    </p:anim>
                                  </p:childTnLst>
                                </p:cTn>
                              </p:par>
                              <p:par>
                                <p:cTn id="48" presetID="2" presetClass="entr" presetSubtype="3"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1+#ppt_w/2"/>
                                          </p:val>
                                        </p:tav>
                                        <p:tav tm="100000">
                                          <p:val>
                                            <p:strVal val="#ppt_x"/>
                                          </p:val>
                                        </p:tav>
                                      </p:tavLst>
                                    </p:anim>
                                    <p:anim calcmode="lin" valueType="num">
                                      <p:cBhvr additive="base">
                                        <p:cTn id="51"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61"/>
                                        </p:tgtEl>
                                        <p:attrNameLst>
                                          <p:attrName>style.visibility</p:attrName>
                                        </p:attrNameLst>
                                      </p:cBhvr>
                                      <p:to>
                                        <p:strVal val="visible"/>
                                      </p:to>
                                    </p:set>
                                    <p:anim calcmode="lin" valueType="num">
                                      <p:cBhvr additive="base">
                                        <p:cTn id="56" dur="500" fill="hold"/>
                                        <p:tgtEl>
                                          <p:spTgt spid="61"/>
                                        </p:tgtEl>
                                        <p:attrNameLst>
                                          <p:attrName>ppt_x</p:attrName>
                                        </p:attrNameLst>
                                      </p:cBhvr>
                                      <p:tavLst>
                                        <p:tav tm="0">
                                          <p:val>
                                            <p:strVal val="0-#ppt_w/2"/>
                                          </p:val>
                                        </p:tav>
                                        <p:tav tm="100000">
                                          <p:val>
                                            <p:strVal val="#ppt_x"/>
                                          </p:val>
                                        </p:tav>
                                      </p:tavLst>
                                    </p:anim>
                                    <p:anim calcmode="lin" valueType="num">
                                      <p:cBhvr additive="base">
                                        <p:cTn id="57" dur="500" fill="hold"/>
                                        <p:tgtEl>
                                          <p:spTgt spid="61"/>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0-#ppt_w/2"/>
                                          </p:val>
                                        </p:tav>
                                        <p:tav tm="100000">
                                          <p:val>
                                            <p:strVal val="#ppt_x"/>
                                          </p:val>
                                        </p:tav>
                                      </p:tavLst>
                                    </p:anim>
                                    <p:anim calcmode="lin" valueType="num">
                                      <p:cBhvr additive="base">
                                        <p:cTn id="61" dur="500" fill="hold"/>
                                        <p:tgtEl>
                                          <p:spTgt spid="56"/>
                                        </p:tgtEl>
                                        <p:attrNameLst>
                                          <p:attrName>ppt_y</p:attrName>
                                        </p:attrNameLst>
                                      </p:cBhvr>
                                      <p:tavLst>
                                        <p:tav tm="0">
                                          <p:val>
                                            <p:strVal val="#ppt_y"/>
                                          </p:val>
                                        </p:tav>
                                        <p:tav tm="100000">
                                          <p:val>
                                            <p:strVal val="#ppt_y"/>
                                          </p:val>
                                        </p:tav>
                                      </p:tavLst>
                                    </p:anim>
                                  </p:childTnLst>
                                </p:cTn>
                              </p:par>
                              <p:par>
                                <p:cTn id="62" presetID="2" presetClass="entr" presetSubtype="8"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500" fill="hold"/>
                                        <p:tgtEl>
                                          <p:spTgt spid="32"/>
                                        </p:tgtEl>
                                        <p:attrNameLst>
                                          <p:attrName>ppt_x</p:attrName>
                                        </p:attrNameLst>
                                      </p:cBhvr>
                                      <p:tavLst>
                                        <p:tav tm="0">
                                          <p:val>
                                            <p:strVal val="0-#ppt_w/2"/>
                                          </p:val>
                                        </p:tav>
                                        <p:tav tm="100000">
                                          <p:val>
                                            <p:strVal val="#ppt_x"/>
                                          </p:val>
                                        </p:tav>
                                      </p:tavLst>
                                    </p:anim>
                                    <p:anim calcmode="lin" valueType="num">
                                      <p:cBhvr additive="base">
                                        <p:cTn id="65"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1" grpId="0"/>
      <p:bldP spid="62" grpId="0"/>
      <p:bldP spid="7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kumimoji="1" lang="en-US" altLang="ja-JP" sz="4400" dirty="0" smtClean="0">
                <a:latin typeface="Calibri" panose="020F0502020204030204" pitchFamily="34" charset="0"/>
                <a:cs typeface="Calibri" panose="020F0502020204030204" pitchFamily="34" charset="0"/>
              </a:rPr>
              <a:t>Demonstration</a:t>
            </a:r>
            <a:endParaRPr kumimoji="1" lang="ja-JP" altLang="en-US"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2156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172188" y="-41565"/>
            <a:ext cx="11844000" cy="731661"/>
          </a:xfrm>
        </p:spPr>
        <p:txBody>
          <a:bodyPr>
            <a:normAutofit/>
          </a:bodyPr>
          <a:lstStyle/>
          <a:p>
            <a:r>
              <a:rPr lang="en-US" altLang="ja-JP" sz="3200" cap="all" spc="200" dirty="0" smtClean="0">
                <a:latin typeface="Calibri" panose="020F0502020204030204" pitchFamily="34" charset="0"/>
                <a:ea typeface="メイリオ" panose="020B0604030504040204" pitchFamily="50" charset="-128"/>
                <a:cs typeface="Calibri" panose="020F0502020204030204" pitchFamily="34" charset="0"/>
              </a:rPr>
              <a:t>Comparison</a:t>
            </a:r>
            <a:endParaRPr kumimoji="1" lang="ja-JP" altLang="en-US" sz="1800" dirty="0"/>
          </a:p>
        </p:txBody>
      </p:sp>
      <p:graphicFrame>
        <p:nvGraphicFramePr>
          <p:cNvPr id="9" name="Table 8"/>
          <p:cNvGraphicFramePr>
            <a:graphicFrameLocks noGrp="1"/>
          </p:cNvGraphicFramePr>
          <p:nvPr>
            <p:extLst>
              <p:ext uri="{D42A27DB-BD31-4B8C-83A1-F6EECF244321}">
                <p14:modId xmlns:p14="http://schemas.microsoft.com/office/powerpoint/2010/main" val="3110004526"/>
              </p:ext>
            </p:extLst>
          </p:nvPr>
        </p:nvGraphicFramePr>
        <p:xfrm>
          <a:off x="95250" y="693561"/>
          <a:ext cx="12016187" cy="5760720"/>
        </p:xfrm>
        <a:graphic>
          <a:graphicData uri="http://schemas.openxmlformats.org/drawingml/2006/table">
            <a:tbl>
              <a:tblPr firstRow="1" bandRow="1">
                <a:tableStyleId>{073A0DAA-6AF3-43AB-8588-CEC1D06C72B9}</a:tableStyleId>
              </a:tblPr>
              <a:tblGrid>
                <a:gridCol w="2179720"/>
                <a:gridCol w="4318810"/>
                <a:gridCol w="1587131"/>
                <a:gridCol w="2882572"/>
                <a:gridCol w="1047954"/>
              </a:tblGrid>
              <a:tr h="744295">
                <a:tc>
                  <a:txBody>
                    <a:bodyPr/>
                    <a:lstStyle/>
                    <a:p>
                      <a:pPr algn="ctr"/>
                      <a:r>
                        <a:rPr kumimoji="1" lang="en-US" altLang="ja-JP" sz="2400" dirty="0" smtClean="0">
                          <a:solidFill>
                            <a:schemeClr val="bg1"/>
                          </a:solidFill>
                          <a:latin typeface="Calibri" panose="020F0502020204030204" pitchFamily="34" charset="0"/>
                          <a:cs typeface="Calibri" panose="020F0502020204030204" pitchFamily="34" charset="0"/>
                        </a:rPr>
                        <a:t>Task</a:t>
                      </a:r>
                      <a:endParaRPr kumimoji="1" lang="ja-JP" altLang="en-US" sz="2400" dirty="0">
                        <a:solidFill>
                          <a:schemeClr val="bg1"/>
                        </a:solidFill>
                        <a:latin typeface="Calibri" panose="020F0502020204030204" pitchFamily="34" charset="0"/>
                        <a:cs typeface="Calibri" panose="020F0502020204030204" pitchFamily="34" charset="0"/>
                      </a:endParaRPr>
                    </a:p>
                  </a:txBody>
                  <a:tcPr/>
                </a:tc>
                <a:tc>
                  <a:txBody>
                    <a:bodyPr/>
                    <a:lstStyle/>
                    <a:p>
                      <a:pPr algn="ctr"/>
                      <a:r>
                        <a:rPr kumimoji="1" lang="en-US" altLang="ja-JP" sz="2400" dirty="0" smtClean="0">
                          <a:solidFill>
                            <a:schemeClr val="bg1"/>
                          </a:solidFill>
                          <a:latin typeface="Calibri" panose="020F0502020204030204" pitchFamily="34" charset="0"/>
                          <a:cs typeface="Calibri" panose="020F0502020204030204" pitchFamily="34" charset="0"/>
                        </a:rPr>
                        <a:t>Traditional Way</a:t>
                      </a:r>
                      <a:endParaRPr kumimoji="1" lang="ja-JP" altLang="en-US" sz="2400" dirty="0">
                        <a:solidFill>
                          <a:schemeClr val="bg1"/>
                        </a:solidFill>
                        <a:latin typeface="Calibri" panose="020F0502020204030204" pitchFamily="34" charset="0"/>
                        <a:cs typeface="Calibri" panose="020F0502020204030204" pitchFamily="34" charset="0"/>
                      </a:endParaRPr>
                    </a:p>
                  </a:txBody>
                  <a:tcPr/>
                </a:tc>
                <a:tc>
                  <a:txBody>
                    <a:bodyPr/>
                    <a:lstStyle/>
                    <a:p>
                      <a:pPr marL="0" marR="0" indent="0" algn="ctr" defTabSz="609555" rtl="0" eaLnBrk="1" fontAlgn="auto" latinLnBrk="0" hangingPunct="1">
                        <a:lnSpc>
                          <a:spcPct val="100000"/>
                        </a:lnSpc>
                        <a:spcBef>
                          <a:spcPts val="0"/>
                        </a:spcBef>
                        <a:spcAft>
                          <a:spcPts val="0"/>
                        </a:spcAft>
                        <a:buClrTx/>
                        <a:buSzTx/>
                        <a:buFontTx/>
                        <a:buNone/>
                        <a:tabLst/>
                        <a:defRPr/>
                      </a:pPr>
                      <a:r>
                        <a:rPr kumimoji="1" lang="en-US" altLang="ja-JP" sz="2400" dirty="0" smtClean="0">
                          <a:solidFill>
                            <a:schemeClr val="bg1"/>
                          </a:solidFill>
                          <a:latin typeface="Calibri" panose="020F0502020204030204" pitchFamily="34" charset="0"/>
                          <a:cs typeface="Calibri" panose="020F0502020204030204" pitchFamily="34" charset="0"/>
                        </a:rPr>
                        <a:t>Time</a:t>
                      </a:r>
                      <a:endParaRPr kumimoji="1" lang="ja-JP" altLang="en-US" sz="2400" dirty="0" smtClean="0">
                        <a:solidFill>
                          <a:schemeClr val="bg1"/>
                        </a:solidFill>
                        <a:latin typeface="Calibri" panose="020F0502020204030204" pitchFamily="34" charset="0"/>
                        <a:cs typeface="Calibri" panose="020F0502020204030204" pitchFamily="34" charset="0"/>
                      </a:endParaRPr>
                    </a:p>
                    <a:p>
                      <a:pPr algn="ctr"/>
                      <a:endParaRPr kumimoji="1" lang="ja-JP" altLang="en-US" sz="2400" dirty="0">
                        <a:solidFill>
                          <a:schemeClr val="bg1"/>
                        </a:solidFill>
                        <a:latin typeface="Calibri" panose="020F0502020204030204" pitchFamily="34" charset="0"/>
                        <a:cs typeface="Calibri" panose="020F0502020204030204" pitchFamily="34" charset="0"/>
                      </a:endParaRPr>
                    </a:p>
                  </a:txBody>
                  <a:tcPr/>
                </a:tc>
                <a:tc>
                  <a:txBody>
                    <a:bodyPr/>
                    <a:lstStyle/>
                    <a:p>
                      <a:pPr algn="ctr"/>
                      <a:r>
                        <a:rPr kumimoji="1" lang="en-US" altLang="ja-JP" sz="2400" dirty="0" smtClean="0">
                          <a:solidFill>
                            <a:schemeClr val="bg1"/>
                          </a:solidFill>
                          <a:latin typeface="Calibri" panose="020F0502020204030204" pitchFamily="34" charset="0"/>
                          <a:cs typeface="Calibri" panose="020F0502020204030204" pitchFamily="34" charset="0"/>
                        </a:rPr>
                        <a:t>Docker Way</a:t>
                      </a:r>
                      <a:endParaRPr kumimoji="1" lang="ja-JP" altLang="en-US" sz="2400" dirty="0">
                        <a:solidFill>
                          <a:schemeClr val="bg1"/>
                        </a:solidFill>
                        <a:latin typeface="Calibri" panose="020F0502020204030204" pitchFamily="34" charset="0"/>
                        <a:cs typeface="Calibri" panose="020F0502020204030204" pitchFamily="34" charset="0"/>
                      </a:endParaRPr>
                    </a:p>
                  </a:txBody>
                  <a:tcPr/>
                </a:tc>
                <a:tc>
                  <a:txBody>
                    <a:bodyPr/>
                    <a:lstStyle/>
                    <a:p>
                      <a:pPr algn="ctr"/>
                      <a:r>
                        <a:rPr kumimoji="1" lang="en-US" altLang="ja-JP" sz="2400" dirty="0" smtClean="0">
                          <a:solidFill>
                            <a:schemeClr val="bg1"/>
                          </a:solidFill>
                          <a:latin typeface="Calibri" panose="020F0502020204030204" pitchFamily="34" charset="0"/>
                          <a:cs typeface="Calibri" panose="020F0502020204030204" pitchFamily="34" charset="0"/>
                        </a:rPr>
                        <a:t>Time </a:t>
                      </a:r>
                      <a:endParaRPr kumimoji="1" lang="ja-JP" altLang="en-US" sz="2400" dirty="0">
                        <a:solidFill>
                          <a:schemeClr val="bg1"/>
                        </a:solidFill>
                        <a:latin typeface="Calibri" panose="020F0502020204030204" pitchFamily="34" charset="0"/>
                        <a:cs typeface="Calibri" panose="020F0502020204030204" pitchFamily="34" charset="0"/>
                      </a:endParaRPr>
                    </a:p>
                  </a:txBody>
                  <a:tcPr/>
                </a:tc>
              </a:tr>
              <a:tr h="1726764">
                <a:tc>
                  <a:txBody>
                    <a:bodyPr/>
                    <a:lstStyle/>
                    <a:p>
                      <a:pPr algn="ctr"/>
                      <a:r>
                        <a:rPr kumimoji="1" lang="en-US" altLang="ja-JP" sz="2400" dirty="0" smtClean="0">
                          <a:solidFill>
                            <a:schemeClr val="tx2"/>
                          </a:solidFill>
                          <a:latin typeface="Calibri" panose="020F0502020204030204" pitchFamily="34" charset="0"/>
                          <a:cs typeface="Calibri" panose="020F0502020204030204" pitchFamily="34" charset="0"/>
                        </a:rPr>
                        <a:t>Preparing</a:t>
                      </a:r>
                      <a:r>
                        <a:rPr kumimoji="1" lang="en-US" altLang="ja-JP" sz="2400" baseline="0" dirty="0" smtClean="0">
                          <a:solidFill>
                            <a:schemeClr val="tx2"/>
                          </a:solidFill>
                          <a:latin typeface="Calibri" panose="020F0502020204030204" pitchFamily="34" charset="0"/>
                          <a:cs typeface="Calibri" panose="020F0502020204030204" pitchFamily="34" charset="0"/>
                        </a:rPr>
                        <a:t> </a:t>
                      </a:r>
                      <a:r>
                        <a:rPr kumimoji="1" lang="en-US" altLang="ja-JP" sz="2400" dirty="0" smtClean="0">
                          <a:solidFill>
                            <a:schemeClr val="tx2"/>
                          </a:solidFill>
                          <a:latin typeface="Calibri" panose="020F0502020204030204" pitchFamily="34" charset="0"/>
                          <a:cs typeface="Calibri" panose="020F0502020204030204" pitchFamily="34" charset="0"/>
                        </a:rPr>
                        <a:t>Environment</a:t>
                      </a:r>
                      <a:br>
                        <a:rPr kumimoji="1" lang="en-US" altLang="ja-JP" sz="2400" dirty="0" smtClean="0">
                          <a:solidFill>
                            <a:schemeClr val="tx2"/>
                          </a:solidFill>
                          <a:latin typeface="Calibri" panose="020F0502020204030204" pitchFamily="34" charset="0"/>
                          <a:cs typeface="Calibri" panose="020F0502020204030204" pitchFamily="34" charset="0"/>
                        </a:rPr>
                      </a:br>
                      <a:endParaRPr kumimoji="1" lang="ja-JP" altLang="en-US" sz="2400" dirty="0">
                        <a:solidFill>
                          <a:schemeClr val="tx2"/>
                        </a:solidFill>
                        <a:latin typeface="Calibri" panose="020F0502020204030204" pitchFamily="34" charset="0"/>
                        <a:cs typeface="Calibri" panose="020F0502020204030204" pitchFamily="34" charset="0"/>
                      </a:endParaRPr>
                    </a:p>
                  </a:txBody>
                  <a:tcPr/>
                </a:tc>
                <a:tc>
                  <a:txBody>
                    <a:bodyPr/>
                    <a:lstStyle/>
                    <a:p>
                      <a:pPr marL="342900" indent="-342900" algn="l">
                        <a:buFont typeface="Arial" panose="020B0604020202020204" pitchFamily="34" charset="0"/>
                        <a:buChar char="•"/>
                      </a:pPr>
                      <a:r>
                        <a:rPr kumimoji="1" lang="en-US" altLang="ja-JP" sz="2400" baseline="0" dirty="0" err="1" smtClean="0">
                          <a:solidFill>
                            <a:schemeClr val="tx2"/>
                          </a:solidFill>
                          <a:latin typeface="Calibri" panose="020F0502020204030204" pitchFamily="34" charset="0"/>
                          <a:cs typeface="Calibri" panose="020F0502020204030204" pitchFamily="34" charset="0"/>
                        </a:rPr>
                        <a:t>jdk</a:t>
                      </a:r>
                      <a:endParaRPr kumimoji="1" lang="en-US" altLang="ja-JP" sz="2400" baseline="0" dirty="0" smtClean="0">
                        <a:solidFill>
                          <a:schemeClr val="tx2"/>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kumimoji="1" lang="en-US" altLang="ja-JP" sz="2400" baseline="0" dirty="0" smtClean="0">
                          <a:solidFill>
                            <a:schemeClr val="tx2"/>
                          </a:solidFill>
                          <a:latin typeface="Calibri" panose="020F0502020204030204" pitchFamily="34" charset="0"/>
                          <a:cs typeface="Calibri" panose="020F0502020204030204" pitchFamily="34" charset="0"/>
                        </a:rPr>
                        <a:t>Maven</a:t>
                      </a:r>
                    </a:p>
                    <a:p>
                      <a:pPr marL="342900" marR="0" indent="-34290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400" kern="1200" baseline="0" dirty="0" smtClean="0">
                          <a:solidFill>
                            <a:schemeClr val="tx2"/>
                          </a:solidFill>
                          <a:latin typeface="Calibri" panose="020F0502020204030204" pitchFamily="34" charset="0"/>
                          <a:ea typeface="+mn-ea"/>
                          <a:cs typeface="Calibri" panose="020F0502020204030204" pitchFamily="34" charset="0"/>
                        </a:rPr>
                        <a:t>PostgreSQL</a:t>
                      </a:r>
                    </a:p>
                    <a:p>
                      <a:pPr marL="342900" indent="-342900" algn="l">
                        <a:buFont typeface="Arial" panose="020B0604020202020204" pitchFamily="34" charset="0"/>
                        <a:buChar char="•"/>
                      </a:pPr>
                      <a:r>
                        <a:rPr kumimoji="1" lang="en-US" altLang="ja-JP" sz="2400" baseline="0" dirty="0" smtClean="0">
                          <a:solidFill>
                            <a:schemeClr val="tx2"/>
                          </a:solidFill>
                          <a:latin typeface="Calibri" panose="020F0502020204030204" pitchFamily="34" charset="0"/>
                          <a:cs typeface="Calibri" panose="020F0502020204030204" pitchFamily="34" charset="0"/>
                        </a:rPr>
                        <a:t>Tomcat</a:t>
                      </a:r>
                    </a:p>
                    <a:p>
                      <a:pPr marL="342900" indent="-342900" algn="l">
                        <a:buFont typeface="Arial" panose="020B0604020202020204" pitchFamily="34" charset="0"/>
                        <a:buChar char="•"/>
                      </a:pPr>
                      <a:endParaRPr kumimoji="1" lang="en-US" altLang="ja-JP" sz="2400" baseline="0" dirty="0">
                        <a:solidFill>
                          <a:schemeClr val="tx2"/>
                        </a:solidFill>
                        <a:latin typeface="Calibri" panose="020F0502020204030204" pitchFamily="34" charset="0"/>
                        <a:cs typeface="Calibri" panose="020F0502020204030204" pitchFamily="34" charset="0"/>
                      </a:endParaRPr>
                    </a:p>
                  </a:txBody>
                  <a:tcPr/>
                </a:tc>
                <a:tc>
                  <a:txBody>
                    <a:bodyPr/>
                    <a:lstStyle/>
                    <a:p>
                      <a:pPr algn="ctr"/>
                      <a:r>
                        <a:rPr kumimoji="1" lang="en-US" altLang="ja-JP" sz="2400" dirty="0" smtClean="0">
                          <a:solidFill>
                            <a:schemeClr val="tx2"/>
                          </a:solidFill>
                          <a:latin typeface="Calibri" panose="020F0502020204030204" pitchFamily="34" charset="0"/>
                          <a:cs typeface="Calibri" panose="020F0502020204030204" pitchFamily="34" charset="0"/>
                        </a:rPr>
                        <a:t/>
                      </a:r>
                      <a:br>
                        <a:rPr kumimoji="1" lang="en-US" altLang="ja-JP" sz="2400" dirty="0" smtClean="0">
                          <a:solidFill>
                            <a:schemeClr val="tx2"/>
                          </a:solidFill>
                          <a:latin typeface="Calibri" panose="020F0502020204030204" pitchFamily="34" charset="0"/>
                          <a:cs typeface="Calibri" panose="020F0502020204030204" pitchFamily="34" charset="0"/>
                        </a:rPr>
                      </a:br>
                      <a:r>
                        <a:rPr kumimoji="1" lang="en-US" altLang="ja-JP" sz="2400" dirty="0" smtClean="0">
                          <a:solidFill>
                            <a:schemeClr val="tx2"/>
                          </a:solidFill>
                          <a:latin typeface="Calibri" panose="020F0502020204030204" pitchFamily="34" charset="0"/>
                          <a:cs typeface="Calibri" panose="020F0502020204030204" pitchFamily="34" charset="0"/>
                        </a:rPr>
                        <a:t/>
                      </a:r>
                      <a:br>
                        <a:rPr kumimoji="1" lang="en-US" altLang="ja-JP" sz="2400" dirty="0" smtClean="0">
                          <a:solidFill>
                            <a:schemeClr val="tx2"/>
                          </a:solidFill>
                          <a:latin typeface="Calibri" panose="020F0502020204030204" pitchFamily="34" charset="0"/>
                          <a:cs typeface="Calibri" panose="020F0502020204030204" pitchFamily="34" charset="0"/>
                        </a:rPr>
                      </a:br>
                      <a:r>
                        <a:rPr kumimoji="1" lang="en-US" altLang="ja-JP" sz="2400" dirty="0" smtClean="0">
                          <a:solidFill>
                            <a:schemeClr val="tx2"/>
                          </a:solidFill>
                          <a:latin typeface="Calibri" panose="020F0502020204030204" pitchFamily="34" charset="0"/>
                          <a:cs typeface="Calibri" panose="020F0502020204030204" pitchFamily="34" charset="0"/>
                        </a:rPr>
                        <a:t>1-2 hours</a:t>
                      </a:r>
                      <a:endParaRPr kumimoji="1" lang="ja-JP" altLang="en-US" sz="2400" dirty="0">
                        <a:solidFill>
                          <a:schemeClr val="tx2"/>
                        </a:solidFill>
                        <a:latin typeface="Calibri" panose="020F0502020204030204" pitchFamily="34" charset="0"/>
                        <a:cs typeface="Calibri" panose="020F0502020204030204" pitchFamily="34" charset="0"/>
                      </a:endParaRPr>
                    </a:p>
                  </a:txBody>
                  <a:tcPr/>
                </a:tc>
                <a:tc>
                  <a:txBody>
                    <a:bodyPr/>
                    <a:lstStyle/>
                    <a:p>
                      <a:pPr marL="342900" indent="-342900" algn="l">
                        <a:buFont typeface="Arial" panose="020B0604020202020204" pitchFamily="34" charset="0"/>
                        <a:buChar char="•"/>
                      </a:pPr>
                      <a:r>
                        <a:rPr kumimoji="1" lang="en-US" altLang="ja-JP" sz="2400" dirty="0" smtClean="0">
                          <a:solidFill>
                            <a:schemeClr val="tx2"/>
                          </a:solidFill>
                          <a:latin typeface="Calibri" panose="020F0502020204030204" pitchFamily="34" charset="0"/>
                          <a:cs typeface="Calibri" panose="020F0502020204030204" pitchFamily="34" charset="0"/>
                        </a:rPr>
                        <a:t>Install Docker Engine         </a:t>
                      </a:r>
                      <a:endParaRPr kumimoji="1" lang="ja-JP" altLang="en-US" sz="2400" dirty="0">
                        <a:solidFill>
                          <a:schemeClr val="tx2"/>
                        </a:solidFill>
                        <a:latin typeface="Calibri" panose="020F0502020204030204" pitchFamily="34" charset="0"/>
                        <a:cs typeface="Calibri" panose="020F0502020204030204" pitchFamily="34" charset="0"/>
                      </a:endParaRPr>
                    </a:p>
                  </a:txBody>
                  <a:tcPr/>
                </a:tc>
                <a:tc>
                  <a:txBody>
                    <a:bodyPr/>
                    <a:lstStyle/>
                    <a:p>
                      <a:pPr algn="ctr"/>
                      <a:r>
                        <a:rPr kumimoji="1" lang="en-US" altLang="ja-JP" sz="2400" dirty="0" smtClean="0">
                          <a:solidFill>
                            <a:schemeClr val="tx2"/>
                          </a:solidFill>
                          <a:latin typeface="Calibri" panose="020F0502020204030204" pitchFamily="34" charset="0"/>
                          <a:cs typeface="Calibri" panose="020F0502020204030204" pitchFamily="34" charset="0"/>
                        </a:rPr>
                        <a:t/>
                      </a:r>
                      <a:br>
                        <a:rPr kumimoji="1" lang="en-US" altLang="ja-JP" sz="2400" dirty="0" smtClean="0">
                          <a:solidFill>
                            <a:schemeClr val="tx2"/>
                          </a:solidFill>
                          <a:latin typeface="Calibri" panose="020F0502020204030204" pitchFamily="34" charset="0"/>
                          <a:cs typeface="Calibri" panose="020F0502020204030204" pitchFamily="34" charset="0"/>
                        </a:rPr>
                      </a:br>
                      <a:r>
                        <a:rPr kumimoji="1" lang="en-US" altLang="ja-JP" sz="2400" dirty="0" smtClean="0">
                          <a:solidFill>
                            <a:schemeClr val="tx2"/>
                          </a:solidFill>
                          <a:latin typeface="Calibri" panose="020F0502020204030204" pitchFamily="34" charset="0"/>
                          <a:cs typeface="Calibri" panose="020F0502020204030204" pitchFamily="34" charset="0"/>
                        </a:rPr>
                        <a:t/>
                      </a:r>
                      <a:br>
                        <a:rPr kumimoji="1" lang="en-US" altLang="ja-JP" sz="2400" dirty="0" smtClean="0">
                          <a:solidFill>
                            <a:schemeClr val="tx2"/>
                          </a:solidFill>
                          <a:latin typeface="Calibri" panose="020F0502020204030204" pitchFamily="34" charset="0"/>
                          <a:cs typeface="Calibri" panose="020F0502020204030204" pitchFamily="34" charset="0"/>
                        </a:rPr>
                      </a:br>
                      <a:r>
                        <a:rPr kumimoji="1" lang="en-US" altLang="ja-JP" sz="2400" dirty="0" smtClean="0">
                          <a:solidFill>
                            <a:schemeClr val="tx2"/>
                          </a:solidFill>
                          <a:latin typeface="Calibri" panose="020F0502020204030204" pitchFamily="34" charset="0"/>
                          <a:cs typeface="Calibri" panose="020F0502020204030204" pitchFamily="34" charset="0"/>
                        </a:rPr>
                        <a:t>30min</a:t>
                      </a:r>
                      <a:endParaRPr kumimoji="1" lang="ja-JP" altLang="en-US" sz="2400" dirty="0">
                        <a:solidFill>
                          <a:schemeClr val="tx2"/>
                        </a:solidFill>
                        <a:latin typeface="Calibri" panose="020F0502020204030204" pitchFamily="34" charset="0"/>
                        <a:cs typeface="Calibri" panose="020F0502020204030204" pitchFamily="34" charset="0"/>
                      </a:endParaRPr>
                    </a:p>
                  </a:txBody>
                  <a:tcPr/>
                </a:tc>
              </a:tr>
              <a:tr h="2683730">
                <a:tc>
                  <a:txBody>
                    <a:bodyPr/>
                    <a:lstStyle/>
                    <a:p>
                      <a:pPr algn="ctr"/>
                      <a:r>
                        <a:rPr kumimoji="1" lang="en-US" altLang="ja-JP" sz="2400" dirty="0" smtClean="0">
                          <a:solidFill>
                            <a:schemeClr val="tx2"/>
                          </a:solidFill>
                          <a:latin typeface="Calibri" panose="020F0502020204030204" pitchFamily="34" charset="0"/>
                          <a:cs typeface="Calibri" panose="020F0502020204030204" pitchFamily="34" charset="0"/>
                        </a:rPr>
                        <a:t>Launching the</a:t>
                      </a:r>
                      <a:r>
                        <a:rPr kumimoji="1" lang="en-US" altLang="ja-JP" sz="2400" baseline="0" dirty="0" smtClean="0">
                          <a:solidFill>
                            <a:schemeClr val="tx2"/>
                          </a:solidFill>
                          <a:latin typeface="Calibri" panose="020F0502020204030204" pitchFamily="34" charset="0"/>
                          <a:cs typeface="Calibri" panose="020F0502020204030204" pitchFamily="34" charset="0"/>
                        </a:rPr>
                        <a:t> CI Server</a:t>
                      </a:r>
                      <a:endParaRPr kumimoji="1" lang="ja-JP" altLang="en-US" sz="2400" dirty="0">
                        <a:solidFill>
                          <a:schemeClr val="tx2"/>
                        </a:solidFill>
                        <a:latin typeface="Calibri" panose="020F0502020204030204" pitchFamily="34" charset="0"/>
                        <a:cs typeface="Calibri" panose="020F0502020204030204" pitchFamily="34" charset="0"/>
                      </a:endParaRPr>
                    </a:p>
                  </a:txBody>
                  <a:tcPr/>
                </a:tc>
                <a:tc>
                  <a:txBody>
                    <a:bodyPr/>
                    <a:lstStyle/>
                    <a:p>
                      <a:pPr marL="342900" indent="-342900" algn="l">
                        <a:buFont typeface="Arial" panose="020B0604020202020204" pitchFamily="34" charset="0"/>
                        <a:buChar char="•"/>
                      </a:pPr>
                      <a:r>
                        <a:rPr kumimoji="1" lang="en-US" altLang="ja-JP" sz="2400" dirty="0" smtClean="0">
                          <a:solidFill>
                            <a:schemeClr val="tx2"/>
                          </a:solidFill>
                          <a:latin typeface="Calibri" panose="020F0502020204030204" pitchFamily="34" charset="0"/>
                          <a:cs typeface="Calibri" panose="020F0502020204030204" pitchFamily="34" charset="0"/>
                        </a:rPr>
                        <a:t>Install</a:t>
                      </a:r>
                      <a:r>
                        <a:rPr kumimoji="1" lang="en-US" altLang="ja-JP" sz="2400" baseline="0" dirty="0" smtClean="0">
                          <a:solidFill>
                            <a:schemeClr val="tx2"/>
                          </a:solidFill>
                          <a:latin typeface="Calibri" panose="020F0502020204030204" pitchFamily="34" charset="0"/>
                          <a:cs typeface="Calibri" panose="020F0502020204030204" pitchFamily="34" charset="0"/>
                        </a:rPr>
                        <a:t> Jenkins on the machine manually and configure it.</a:t>
                      </a:r>
                      <a:br>
                        <a:rPr kumimoji="1" lang="en-US" altLang="ja-JP" sz="2400" baseline="0" dirty="0" smtClean="0">
                          <a:solidFill>
                            <a:schemeClr val="tx2"/>
                          </a:solidFill>
                          <a:latin typeface="Calibri" panose="020F0502020204030204" pitchFamily="34" charset="0"/>
                          <a:cs typeface="Calibri" panose="020F0502020204030204" pitchFamily="34" charset="0"/>
                        </a:rPr>
                      </a:br>
                      <a:endParaRPr kumimoji="1" lang="en-US" altLang="ja-JP" sz="2400" baseline="0" dirty="0" smtClean="0">
                        <a:solidFill>
                          <a:schemeClr val="tx2"/>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kumimoji="1" lang="en-US" altLang="ja-JP" sz="2400" baseline="0" dirty="0" smtClean="0">
                          <a:solidFill>
                            <a:schemeClr val="tx2"/>
                          </a:solidFill>
                          <a:latin typeface="Calibri" panose="020F0502020204030204" pitchFamily="34" charset="0"/>
                          <a:cs typeface="Calibri" panose="020F0502020204030204" pitchFamily="34" charset="0"/>
                        </a:rPr>
                        <a:t>Configure the build server.</a:t>
                      </a:r>
                      <a:br>
                        <a:rPr kumimoji="1" lang="en-US" altLang="ja-JP" sz="2400" baseline="0" dirty="0" smtClean="0">
                          <a:solidFill>
                            <a:schemeClr val="tx2"/>
                          </a:solidFill>
                          <a:latin typeface="Calibri" panose="020F0502020204030204" pitchFamily="34" charset="0"/>
                          <a:cs typeface="Calibri" panose="020F0502020204030204" pitchFamily="34" charset="0"/>
                        </a:rPr>
                      </a:br>
                      <a:endParaRPr kumimoji="1" lang="en-US" altLang="ja-JP" sz="2400" baseline="0" dirty="0" smtClean="0">
                        <a:solidFill>
                          <a:schemeClr val="tx2"/>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kumimoji="1" lang="en-US" altLang="ja-JP" sz="2400" baseline="0" dirty="0" smtClean="0">
                          <a:solidFill>
                            <a:schemeClr val="tx2"/>
                          </a:solidFill>
                          <a:latin typeface="Calibri" panose="020F0502020204030204" pitchFamily="34" charset="0"/>
                          <a:cs typeface="Calibri" panose="020F0502020204030204" pitchFamily="34" charset="0"/>
                        </a:rPr>
                        <a:t>Setup a Jenkins agent for </a:t>
                      </a:r>
                      <a:br>
                        <a:rPr kumimoji="1" lang="en-US" altLang="ja-JP" sz="2400" baseline="0" dirty="0" smtClean="0">
                          <a:solidFill>
                            <a:schemeClr val="tx2"/>
                          </a:solidFill>
                          <a:latin typeface="Calibri" panose="020F0502020204030204" pitchFamily="34" charset="0"/>
                          <a:cs typeface="Calibri" panose="020F0502020204030204" pitchFamily="34" charset="0"/>
                        </a:rPr>
                      </a:br>
                      <a:r>
                        <a:rPr kumimoji="1" lang="en-US" altLang="ja-JP" sz="2400" baseline="0" dirty="0" smtClean="0">
                          <a:solidFill>
                            <a:schemeClr val="tx2"/>
                          </a:solidFill>
                          <a:latin typeface="Calibri" panose="020F0502020204030204" pitchFamily="34" charset="0"/>
                          <a:cs typeface="Calibri" panose="020F0502020204030204" pitchFamily="34" charset="0"/>
                        </a:rPr>
                        <a:t>communication.</a:t>
                      </a:r>
                    </a:p>
                    <a:p>
                      <a:pPr marL="0" indent="0" algn="l">
                        <a:buFont typeface="Arial" panose="020B0604020202020204" pitchFamily="34" charset="0"/>
                        <a:buNone/>
                      </a:pPr>
                      <a:endParaRPr kumimoji="1" lang="en-US" altLang="ja-JP" sz="2400" baseline="0" dirty="0" smtClean="0">
                        <a:solidFill>
                          <a:schemeClr val="tx2"/>
                        </a:solidFill>
                        <a:latin typeface="Calibri" panose="020F0502020204030204" pitchFamily="34" charset="0"/>
                        <a:cs typeface="Calibri" panose="020F0502020204030204" pitchFamily="34" charset="0"/>
                      </a:endParaRPr>
                    </a:p>
                  </a:txBody>
                  <a:tcPr/>
                </a:tc>
                <a:tc>
                  <a:txBody>
                    <a:bodyPr/>
                    <a:lstStyle/>
                    <a:p>
                      <a:pPr marL="0" indent="0" algn="ctr">
                        <a:buFont typeface="Arial" panose="020B0604020202020204" pitchFamily="34" charset="0"/>
                        <a:buNone/>
                      </a:pPr>
                      <a:r>
                        <a:rPr kumimoji="1" lang="en-US" altLang="ja-JP" sz="2400" dirty="0" smtClean="0">
                          <a:solidFill>
                            <a:schemeClr val="tx2"/>
                          </a:solidFill>
                          <a:latin typeface="Calibri" panose="020F0502020204030204" pitchFamily="34" charset="0"/>
                          <a:cs typeface="Calibri" panose="020F0502020204030204" pitchFamily="34" charset="0"/>
                        </a:rPr>
                        <a:t/>
                      </a:r>
                      <a:br>
                        <a:rPr kumimoji="1" lang="en-US" altLang="ja-JP" sz="2400" dirty="0" smtClean="0">
                          <a:solidFill>
                            <a:schemeClr val="tx2"/>
                          </a:solidFill>
                          <a:latin typeface="Calibri" panose="020F0502020204030204" pitchFamily="34" charset="0"/>
                          <a:cs typeface="Calibri" panose="020F0502020204030204" pitchFamily="34" charset="0"/>
                        </a:rPr>
                      </a:br>
                      <a:r>
                        <a:rPr kumimoji="1" lang="en-US" altLang="ja-JP" sz="2400" dirty="0" smtClean="0">
                          <a:solidFill>
                            <a:schemeClr val="tx2"/>
                          </a:solidFill>
                          <a:latin typeface="Calibri" panose="020F0502020204030204" pitchFamily="34" charset="0"/>
                          <a:cs typeface="Calibri" panose="020F0502020204030204" pitchFamily="34" charset="0"/>
                        </a:rPr>
                        <a:t/>
                      </a:r>
                      <a:br>
                        <a:rPr kumimoji="1" lang="en-US" altLang="ja-JP" sz="2400" dirty="0" smtClean="0">
                          <a:solidFill>
                            <a:schemeClr val="tx2"/>
                          </a:solidFill>
                          <a:latin typeface="Calibri" panose="020F0502020204030204" pitchFamily="34" charset="0"/>
                          <a:cs typeface="Calibri" panose="020F0502020204030204" pitchFamily="34" charset="0"/>
                        </a:rPr>
                      </a:br>
                      <a:r>
                        <a:rPr kumimoji="1" lang="en-US" altLang="ja-JP" sz="2400" dirty="0" smtClean="0">
                          <a:solidFill>
                            <a:schemeClr val="tx2"/>
                          </a:solidFill>
                          <a:latin typeface="Calibri" panose="020F0502020204030204" pitchFamily="34" charset="0"/>
                          <a:cs typeface="Calibri" panose="020F0502020204030204" pitchFamily="34" charset="0"/>
                        </a:rPr>
                        <a:t/>
                      </a:r>
                      <a:br>
                        <a:rPr kumimoji="1" lang="en-US" altLang="ja-JP" sz="2400" dirty="0" smtClean="0">
                          <a:solidFill>
                            <a:schemeClr val="tx2"/>
                          </a:solidFill>
                          <a:latin typeface="Calibri" panose="020F0502020204030204" pitchFamily="34" charset="0"/>
                          <a:cs typeface="Calibri" panose="020F0502020204030204" pitchFamily="34" charset="0"/>
                        </a:rPr>
                      </a:br>
                      <a:r>
                        <a:rPr kumimoji="1" lang="en-US" altLang="ja-JP" sz="2400" dirty="0" smtClean="0">
                          <a:solidFill>
                            <a:schemeClr val="tx2"/>
                          </a:solidFill>
                          <a:latin typeface="Calibri" panose="020F0502020204030204" pitchFamily="34" charset="0"/>
                          <a:cs typeface="Calibri" panose="020F0502020204030204" pitchFamily="34" charset="0"/>
                        </a:rPr>
                        <a:t>3-5 hours</a:t>
                      </a:r>
                      <a:endParaRPr kumimoji="1" lang="ja-JP" altLang="en-US" sz="2400" dirty="0">
                        <a:solidFill>
                          <a:schemeClr val="tx2"/>
                        </a:solidFill>
                        <a:latin typeface="Calibri" panose="020F0502020204030204" pitchFamily="34" charset="0"/>
                        <a:cs typeface="Calibri" panose="020F0502020204030204" pitchFamily="34" charset="0"/>
                      </a:endParaRPr>
                    </a:p>
                  </a:txBody>
                  <a:tcPr/>
                </a:tc>
                <a:tc>
                  <a:txBody>
                    <a:bodyPr/>
                    <a:lstStyle/>
                    <a:p>
                      <a:pPr marL="342900" indent="-342900" algn="l">
                        <a:buFont typeface="Arial" panose="020B0604020202020204" pitchFamily="34" charset="0"/>
                        <a:buChar char="•"/>
                      </a:pPr>
                      <a:r>
                        <a:rPr kumimoji="1" lang="en-US" altLang="ja-JP" sz="2400" dirty="0" smtClean="0">
                          <a:solidFill>
                            <a:schemeClr val="tx2"/>
                          </a:solidFill>
                          <a:latin typeface="Calibri" panose="020F0502020204030204" pitchFamily="34" charset="0"/>
                          <a:cs typeface="Calibri" panose="020F0502020204030204" pitchFamily="34" charset="0"/>
                        </a:rPr>
                        <a:t>Pull/Load Customized Docker Images(Jenkins, Maven)</a:t>
                      </a:r>
                      <a:br>
                        <a:rPr kumimoji="1" lang="en-US" altLang="ja-JP" sz="2400" dirty="0" smtClean="0">
                          <a:solidFill>
                            <a:schemeClr val="tx2"/>
                          </a:solidFill>
                          <a:latin typeface="Calibri" panose="020F0502020204030204" pitchFamily="34" charset="0"/>
                          <a:cs typeface="Calibri" panose="020F0502020204030204" pitchFamily="34" charset="0"/>
                        </a:rPr>
                      </a:br>
                      <a:endParaRPr kumimoji="1" lang="en-US" altLang="ja-JP" sz="2400" dirty="0" smtClean="0">
                        <a:solidFill>
                          <a:schemeClr val="tx2"/>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kumimoji="1" lang="en-US" altLang="ja-JP" sz="2400" dirty="0" smtClean="0">
                          <a:solidFill>
                            <a:schemeClr val="tx2"/>
                          </a:solidFill>
                          <a:latin typeface="Calibri" panose="020F0502020204030204" pitchFamily="34" charset="0"/>
                          <a:cs typeface="Calibri" panose="020F0502020204030204" pitchFamily="34" charset="0"/>
                        </a:rPr>
                        <a:t>Launch Docker Containers</a:t>
                      </a:r>
                      <a:endParaRPr kumimoji="1" lang="ja-JP" altLang="en-US" sz="2400" dirty="0">
                        <a:solidFill>
                          <a:schemeClr val="tx2"/>
                        </a:solidFill>
                        <a:latin typeface="Calibri" panose="020F0502020204030204" pitchFamily="34" charset="0"/>
                        <a:cs typeface="Calibri" panose="020F0502020204030204" pitchFamily="34" charset="0"/>
                      </a:endParaRPr>
                    </a:p>
                  </a:txBody>
                  <a:tcPr/>
                </a:tc>
                <a:tc>
                  <a:txBody>
                    <a:bodyPr/>
                    <a:lstStyle/>
                    <a:p>
                      <a:pPr marL="0" indent="0" algn="ctr">
                        <a:buFont typeface="Arial" panose="020B0604020202020204" pitchFamily="34" charset="0"/>
                        <a:buNone/>
                      </a:pPr>
                      <a:r>
                        <a:rPr kumimoji="1" lang="en-US" altLang="ja-JP" sz="2400" dirty="0" smtClean="0">
                          <a:solidFill>
                            <a:schemeClr val="tx2"/>
                          </a:solidFill>
                          <a:latin typeface="Calibri" panose="020F0502020204030204" pitchFamily="34" charset="0"/>
                          <a:cs typeface="Calibri" panose="020F0502020204030204" pitchFamily="34" charset="0"/>
                        </a:rPr>
                        <a:t/>
                      </a:r>
                      <a:br>
                        <a:rPr kumimoji="1" lang="en-US" altLang="ja-JP" sz="2400" dirty="0" smtClean="0">
                          <a:solidFill>
                            <a:schemeClr val="tx2"/>
                          </a:solidFill>
                          <a:latin typeface="Calibri" panose="020F0502020204030204" pitchFamily="34" charset="0"/>
                          <a:cs typeface="Calibri" panose="020F0502020204030204" pitchFamily="34" charset="0"/>
                        </a:rPr>
                      </a:br>
                      <a:r>
                        <a:rPr kumimoji="1" lang="en-US" altLang="ja-JP" sz="2400" dirty="0" smtClean="0">
                          <a:solidFill>
                            <a:schemeClr val="tx2"/>
                          </a:solidFill>
                          <a:latin typeface="Calibri" panose="020F0502020204030204" pitchFamily="34" charset="0"/>
                          <a:cs typeface="Calibri" panose="020F0502020204030204" pitchFamily="34" charset="0"/>
                        </a:rPr>
                        <a:t/>
                      </a:r>
                      <a:br>
                        <a:rPr kumimoji="1" lang="en-US" altLang="ja-JP" sz="2400" dirty="0" smtClean="0">
                          <a:solidFill>
                            <a:schemeClr val="tx2"/>
                          </a:solidFill>
                          <a:latin typeface="Calibri" panose="020F0502020204030204" pitchFamily="34" charset="0"/>
                          <a:cs typeface="Calibri" panose="020F0502020204030204" pitchFamily="34" charset="0"/>
                        </a:rPr>
                      </a:br>
                      <a:r>
                        <a:rPr kumimoji="1" lang="en-US" altLang="ja-JP" sz="2400" dirty="0" smtClean="0">
                          <a:solidFill>
                            <a:schemeClr val="tx2"/>
                          </a:solidFill>
                          <a:latin typeface="Calibri" panose="020F0502020204030204" pitchFamily="34" charset="0"/>
                          <a:cs typeface="Calibri" panose="020F0502020204030204" pitchFamily="34" charset="0"/>
                        </a:rPr>
                        <a:t>1min</a:t>
                      </a:r>
                      <a:endParaRPr kumimoji="1" lang="ja-JP" altLang="en-US" sz="2400" dirty="0">
                        <a:solidFill>
                          <a:schemeClr val="tx2"/>
                        </a:solidFill>
                        <a:latin typeface="Calibri" panose="020F0502020204030204" pitchFamily="34" charset="0"/>
                        <a:cs typeface="Calibri" panose="020F0502020204030204" pitchFamily="34" charset="0"/>
                      </a:endParaRPr>
                    </a:p>
                  </a:txBody>
                  <a:tcPr/>
                </a:tc>
              </a:tr>
            </a:tbl>
          </a:graphicData>
        </a:graphic>
      </p:graphicFrame>
    </p:spTree>
    <p:extLst>
      <p:ext uri="{BB962C8B-B14F-4D97-AF65-F5344CB8AC3E}">
        <p14:creationId xmlns:p14="http://schemas.microsoft.com/office/powerpoint/2010/main" val="42268238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2094" y="1601590"/>
            <a:ext cx="11112001" cy="5256410"/>
          </a:xfrm>
        </p:spPr>
        <p:txBody>
          <a:bodyPr/>
          <a:lstStyle/>
          <a:p>
            <a:endParaRPr kumimoji="1" lang="en-US" altLang="ja-JP" sz="2800" dirty="0" smtClean="0">
              <a:solidFill>
                <a:schemeClr val="tx2"/>
              </a:solidFill>
              <a:latin typeface="Calibri" panose="020F0502020204030204" pitchFamily="34" charset="0"/>
              <a:cs typeface="Calibri" panose="020F0502020204030204" pitchFamily="34" charset="0"/>
            </a:endParaRPr>
          </a:p>
          <a:p>
            <a:r>
              <a:rPr lang="en-US" altLang="ja-JP" sz="2800" dirty="0" smtClean="0">
                <a:solidFill>
                  <a:schemeClr val="tx2"/>
                </a:solidFill>
                <a:latin typeface="Calibri" panose="020F0502020204030204" pitchFamily="34" charset="0"/>
                <a:cs typeface="Calibri" panose="020F0502020204030204" pitchFamily="34" charset="0"/>
              </a:rPr>
              <a:t>Optimized the following :</a:t>
            </a:r>
          </a:p>
          <a:p>
            <a:endParaRPr lang="en-US" altLang="ja-JP" sz="2800" dirty="0" smtClean="0">
              <a:solidFill>
                <a:schemeClr val="tx2"/>
              </a:solidFill>
              <a:latin typeface="Calibri" panose="020F0502020204030204" pitchFamily="34" charset="0"/>
              <a:cs typeface="Calibri" panose="020F0502020204030204" pitchFamily="34" charset="0"/>
            </a:endParaRPr>
          </a:p>
          <a:p>
            <a:pPr marL="952455" lvl="1" indent="-342900">
              <a:buFont typeface="Arial" panose="020B0604020202020204" pitchFamily="34" charset="0"/>
              <a:buChar char="•"/>
            </a:pPr>
            <a:r>
              <a:rPr kumimoji="1" lang="en-US" altLang="ja-JP" sz="2800" dirty="0" smtClean="0">
                <a:solidFill>
                  <a:schemeClr val="tx2"/>
                </a:solidFill>
                <a:latin typeface="Calibri" panose="020F0502020204030204" pitchFamily="34" charset="0"/>
                <a:cs typeface="Calibri" panose="020F0502020204030204" pitchFamily="34" charset="0"/>
              </a:rPr>
              <a:t>Time</a:t>
            </a:r>
            <a:endParaRPr lang="en-US" altLang="ja-JP" sz="2800" dirty="0">
              <a:solidFill>
                <a:schemeClr val="tx2"/>
              </a:solidFill>
              <a:latin typeface="Calibri" panose="020F0502020204030204" pitchFamily="34" charset="0"/>
              <a:cs typeface="Calibri" panose="020F0502020204030204" pitchFamily="34" charset="0"/>
            </a:endParaRPr>
          </a:p>
          <a:p>
            <a:pPr marL="952455" lvl="1" indent="-342900">
              <a:buFont typeface="Arial" panose="020B0604020202020204" pitchFamily="34" charset="0"/>
              <a:buChar char="•"/>
            </a:pPr>
            <a:r>
              <a:rPr kumimoji="1" lang="en-US" altLang="ja-JP" sz="2800" dirty="0" smtClean="0">
                <a:solidFill>
                  <a:schemeClr val="tx2"/>
                </a:solidFill>
                <a:latin typeface="Calibri" panose="020F0502020204030204" pitchFamily="34" charset="0"/>
                <a:cs typeface="Calibri" panose="020F0502020204030204" pitchFamily="34" charset="0"/>
              </a:rPr>
              <a:t>Quality</a:t>
            </a:r>
          </a:p>
          <a:p>
            <a:pPr marL="952455" lvl="1" indent="-342900">
              <a:buFont typeface="Arial" panose="020B0604020202020204" pitchFamily="34" charset="0"/>
              <a:buChar char="•"/>
            </a:pPr>
            <a:r>
              <a:rPr lang="en-US" altLang="ja-JP" sz="2800" dirty="0" smtClean="0">
                <a:solidFill>
                  <a:schemeClr val="tx2"/>
                </a:solidFill>
                <a:latin typeface="Calibri" panose="020F0502020204030204" pitchFamily="34" charset="0"/>
                <a:cs typeface="Calibri" panose="020F0502020204030204" pitchFamily="34" charset="0"/>
              </a:rPr>
              <a:t>Cost</a:t>
            </a:r>
            <a:endParaRPr kumimoji="1" lang="en-US" altLang="ja-JP" sz="2800" dirty="0" smtClean="0">
              <a:solidFill>
                <a:schemeClr val="tx2"/>
              </a:solidFill>
              <a:latin typeface="Calibri" panose="020F0502020204030204" pitchFamily="34" charset="0"/>
              <a:cs typeface="Calibri" panose="020F0502020204030204" pitchFamily="34" charset="0"/>
            </a:endParaRPr>
          </a:p>
          <a:p>
            <a:endParaRPr kumimoji="1" lang="ja-JP" altLang="en-US" sz="2800" dirty="0">
              <a:solidFill>
                <a:schemeClr val="tx2"/>
              </a:solidFill>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normAutofit/>
          </a:bodyPr>
          <a:lstStyle/>
          <a:p>
            <a:r>
              <a:rPr lang="en-US" altLang="ja-JP" sz="3200" dirty="0" smtClean="0">
                <a:latin typeface="Calibri" panose="020F0502020204030204" pitchFamily="34" charset="0"/>
                <a:cs typeface="Calibri" panose="020F0502020204030204" pitchFamily="34" charset="0"/>
              </a:rPr>
              <a:t>CONCLUSION</a:t>
            </a:r>
            <a:endParaRPr kumimoji="1"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0046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45152" y="597408"/>
            <a:ext cx="184731" cy="369332"/>
          </a:xfrm>
          <a:prstGeom prst="rect">
            <a:avLst/>
          </a:prstGeom>
          <a:noFill/>
        </p:spPr>
        <p:txBody>
          <a:bodyPr wrap="none" rtlCol="0">
            <a:spAutoFit/>
          </a:bodyPr>
          <a:lstStyle/>
          <a:p>
            <a:endParaRPr kumimoji="1" lang="ja-JP" altLang="en-US"/>
          </a:p>
        </p:txBody>
      </p:sp>
      <p:sp>
        <p:nvSpPr>
          <p:cNvPr id="5" name="TextBox 4"/>
          <p:cNvSpPr txBox="1"/>
          <p:nvPr/>
        </p:nvSpPr>
        <p:spPr>
          <a:xfrm>
            <a:off x="158496" y="73593"/>
            <a:ext cx="5900928" cy="584775"/>
          </a:xfrm>
          <a:prstGeom prst="rect">
            <a:avLst/>
          </a:prstGeom>
          <a:noFill/>
        </p:spPr>
        <p:txBody>
          <a:bodyPr wrap="square" rtlCol="0">
            <a:spAutoFit/>
          </a:bodyPr>
          <a:lstStyle/>
          <a:p>
            <a:r>
              <a:rPr kumimoji="1" lang="en-US" altLang="ja-JP" sz="3200" dirty="0" smtClean="0">
                <a:solidFill>
                  <a:schemeClr val="bg1"/>
                </a:solidFill>
                <a:latin typeface="Calibri" panose="020F0502020204030204" pitchFamily="34" charset="0"/>
                <a:cs typeface="Calibri" panose="020F0502020204030204" pitchFamily="34" charset="0"/>
              </a:rPr>
              <a:t>Experience </a:t>
            </a:r>
            <a:r>
              <a:rPr lang="en-US" altLang="ja-JP" sz="3200" dirty="0" smtClean="0">
                <a:solidFill>
                  <a:schemeClr val="bg1"/>
                </a:solidFill>
                <a:latin typeface="Calibri" panose="020F0502020204030204" pitchFamily="34" charset="0"/>
                <a:cs typeface="Calibri" panose="020F0502020204030204" pitchFamily="34" charset="0"/>
              </a:rPr>
              <a:t>at NTT Data, Japan</a:t>
            </a:r>
            <a:endParaRPr kumimoji="1" lang="ja-JP" altLang="en-US" sz="3200" dirty="0">
              <a:solidFill>
                <a:schemeClr val="bg1"/>
              </a:solidFill>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9952" y="696203"/>
            <a:ext cx="4519173" cy="308898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4551" y="3785183"/>
            <a:ext cx="4060849" cy="2663910"/>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683253"/>
            <a:ext cx="4671387" cy="350354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886177"/>
            <a:ext cx="3791844" cy="2562916"/>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91844" y="3323949"/>
            <a:ext cx="4382707" cy="3172691"/>
          </a:xfrm>
          <a:prstGeom prst="rect">
            <a:avLst/>
          </a:prstGeom>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14917" r="12254"/>
          <a:stretch/>
        </p:blipFill>
        <p:spPr>
          <a:xfrm>
            <a:off x="4433256" y="598812"/>
            <a:ext cx="3408218" cy="2725137"/>
          </a:xfrm>
          <a:prstGeom prst="rect">
            <a:avLst/>
          </a:prstGeom>
        </p:spPr>
      </p:pic>
    </p:spTree>
    <p:extLst>
      <p:ext uri="{BB962C8B-B14F-4D97-AF65-F5344CB8AC3E}">
        <p14:creationId xmlns:p14="http://schemas.microsoft.com/office/powerpoint/2010/main" val="1163053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102286" y="0"/>
            <a:ext cx="5098473" cy="3823855"/>
          </a:xfrm>
          <a:prstGeom prst="rect">
            <a:avLst/>
          </a:prstGeom>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524687" y="3837710"/>
            <a:ext cx="3676072" cy="3034145"/>
          </a:xfrm>
          <a:prstGeom prst="rect">
            <a:avLst/>
          </a:prstGeom>
        </p:spPr>
      </p:pic>
      <p:pic>
        <p:nvPicPr>
          <p:cNvPr id="4" name="Picture 3"/>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5056909" cy="4635500"/>
          </a:xfrm>
          <a:prstGeom prst="rect">
            <a:avLst/>
          </a:prstGeom>
        </p:spPr>
      </p:pic>
      <p:pic>
        <p:nvPicPr>
          <p:cNvPr id="7" name="Picture 6"/>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927" y="3435927"/>
            <a:ext cx="4581236" cy="3435927"/>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38367" y="3823855"/>
            <a:ext cx="4386320" cy="3020290"/>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56909" y="2064328"/>
            <a:ext cx="2618509" cy="1745672"/>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43490" y="318654"/>
            <a:ext cx="2058796" cy="1717964"/>
          </a:xfrm>
          <a:prstGeom prst="rect">
            <a:avLst/>
          </a:prstGeom>
        </p:spPr>
      </p:pic>
    </p:spTree>
    <p:extLst>
      <p:ext uri="{BB962C8B-B14F-4D97-AF65-F5344CB8AC3E}">
        <p14:creationId xmlns:p14="http://schemas.microsoft.com/office/powerpoint/2010/main" val="2488178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10656" y="610618"/>
            <a:ext cx="6096000" cy="5693866"/>
          </a:xfrm>
          <a:prstGeom prst="rect">
            <a:avLst/>
          </a:prstGeom>
        </p:spPr>
        <p:txBody>
          <a:bodyPr>
            <a:spAutoFit/>
          </a:bodyPr>
          <a:lstStyle/>
          <a:p>
            <a:pPr lvl="0"/>
            <a:r>
              <a:rPr lang="en-US" altLang="ja-JP" sz="2800" dirty="0" smtClean="0">
                <a:solidFill>
                  <a:srgbClr val="002060"/>
                </a:solidFill>
                <a:latin typeface="Gill Sans MT" panose="020B0502020104020203"/>
                <a:ea typeface="メイリオ" panose="020B0604030504040204" pitchFamily="50" charset="-128"/>
              </a:rPr>
              <a:t>Name </a:t>
            </a:r>
            <a:r>
              <a:rPr lang="en-US" altLang="ja-JP" sz="2800" dirty="0">
                <a:solidFill>
                  <a:srgbClr val="002060"/>
                </a:solidFill>
                <a:latin typeface="Gill Sans MT" panose="020B0502020104020203"/>
                <a:ea typeface="メイリオ" panose="020B0604030504040204" pitchFamily="50" charset="-128"/>
              </a:rPr>
              <a:t>: Shayan Khan</a:t>
            </a:r>
          </a:p>
          <a:p>
            <a:pPr lvl="0"/>
            <a:endParaRPr lang="en-US" altLang="ja-JP" sz="2800" dirty="0">
              <a:solidFill>
                <a:srgbClr val="002060"/>
              </a:solidFill>
              <a:latin typeface="Gill Sans MT" panose="020B0502020104020203"/>
              <a:ea typeface="メイリオ" panose="020B0604030504040204" pitchFamily="50" charset="-128"/>
            </a:endParaRPr>
          </a:p>
          <a:p>
            <a:pPr lvl="0"/>
            <a:r>
              <a:rPr lang="en-US" altLang="ja-JP" sz="2800" dirty="0">
                <a:solidFill>
                  <a:srgbClr val="002060"/>
                </a:solidFill>
                <a:latin typeface="Gill Sans MT" panose="020B0502020104020203"/>
                <a:ea typeface="メイリオ" panose="020B0604030504040204" pitchFamily="50" charset="-128"/>
              </a:rPr>
              <a:t>Team : Advanced DevOps</a:t>
            </a:r>
          </a:p>
          <a:p>
            <a:pPr lvl="0"/>
            <a:endParaRPr lang="en-US" altLang="ja-JP" sz="2800" dirty="0">
              <a:solidFill>
                <a:srgbClr val="002060"/>
              </a:solidFill>
              <a:latin typeface="Gill Sans MT" panose="020B0502020104020203"/>
              <a:ea typeface="メイリオ" panose="020B0604030504040204" pitchFamily="50" charset="-128"/>
            </a:endParaRPr>
          </a:p>
          <a:p>
            <a:pPr lvl="0"/>
            <a:r>
              <a:rPr lang="en-US" altLang="ja-JP" sz="2800" dirty="0">
                <a:solidFill>
                  <a:srgbClr val="002060"/>
                </a:solidFill>
                <a:latin typeface="Gill Sans MT" panose="020B0502020104020203"/>
                <a:ea typeface="メイリオ" panose="020B0604030504040204" pitchFamily="50" charset="-128"/>
              </a:rPr>
              <a:t>Origin : </a:t>
            </a:r>
            <a:r>
              <a:rPr lang="en-US" altLang="ja-JP" sz="2800" dirty="0" smtClean="0">
                <a:solidFill>
                  <a:srgbClr val="002060"/>
                </a:solidFill>
                <a:latin typeface="Gill Sans MT" panose="020B0502020104020203"/>
                <a:ea typeface="メイリオ" panose="020B0604030504040204" pitchFamily="50" charset="-128"/>
              </a:rPr>
              <a:t>New Delhi</a:t>
            </a:r>
            <a:r>
              <a:rPr lang="en-US" altLang="ja-JP" sz="2800" dirty="0">
                <a:solidFill>
                  <a:srgbClr val="002060"/>
                </a:solidFill>
                <a:latin typeface="Gill Sans MT" panose="020B0502020104020203"/>
                <a:ea typeface="メイリオ" panose="020B0604030504040204" pitchFamily="50" charset="-128"/>
              </a:rPr>
              <a:t>, India</a:t>
            </a:r>
          </a:p>
          <a:p>
            <a:pPr lvl="0"/>
            <a:endParaRPr lang="en-US" altLang="ja-JP" sz="2800" dirty="0">
              <a:solidFill>
                <a:srgbClr val="002060"/>
              </a:solidFill>
              <a:latin typeface="Gill Sans MT" panose="020B0502020104020203"/>
              <a:ea typeface="メイリオ" panose="020B0604030504040204" pitchFamily="50" charset="-128"/>
            </a:endParaRPr>
          </a:p>
          <a:p>
            <a:pPr lvl="0"/>
            <a:r>
              <a:rPr lang="en-US" altLang="ja-JP" sz="2800" dirty="0">
                <a:solidFill>
                  <a:srgbClr val="002060"/>
                </a:solidFill>
                <a:latin typeface="Gill Sans MT" panose="020B0502020104020203"/>
                <a:ea typeface="メイリオ" panose="020B0604030504040204" pitchFamily="50" charset="-128"/>
              </a:rPr>
              <a:t>College : College of </a:t>
            </a:r>
            <a:r>
              <a:rPr lang="en-US" altLang="ja-JP" sz="2800" dirty="0" smtClean="0">
                <a:solidFill>
                  <a:srgbClr val="002060"/>
                </a:solidFill>
                <a:latin typeface="Gill Sans MT" panose="020B0502020104020203"/>
                <a:ea typeface="メイリオ" panose="020B0604030504040204" pitchFamily="50" charset="-128"/>
              </a:rPr>
              <a:t>Engineering, Pune</a:t>
            </a:r>
            <a:r>
              <a:rPr lang="en-US" altLang="ja-JP" sz="2800" dirty="0">
                <a:solidFill>
                  <a:srgbClr val="002060"/>
                </a:solidFill>
                <a:latin typeface="Gill Sans MT" panose="020B0502020104020203"/>
                <a:ea typeface="メイリオ" panose="020B0604030504040204" pitchFamily="50" charset="-128"/>
              </a:rPr>
              <a:t/>
            </a:r>
            <a:br>
              <a:rPr lang="en-US" altLang="ja-JP" sz="2800" dirty="0">
                <a:solidFill>
                  <a:srgbClr val="002060"/>
                </a:solidFill>
                <a:latin typeface="Gill Sans MT" panose="020B0502020104020203"/>
                <a:ea typeface="メイリオ" panose="020B0604030504040204" pitchFamily="50" charset="-128"/>
              </a:rPr>
            </a:br>
            <a:r>
              <a:rPr lang="en-US" altLang="ja-JP" sz="2800" dirty="0">
                <a:solidFill>
                  <a:srgbClr val="002060"/>
                </a:solidFill>
                <a:latin typeface="Gill Sans MT" panose="020B0502020104020203"/>
                <a:ea typeface="メイリオ" panose="020B0604030504040204" pitchFamily="50" charset="-128"/>
              </a:rPr>
              <a:t/>
            </a:r>
            <a:br>
              <a:rPr lang="en-US" altLang="ja-JP" sz="2800" dirty="0">
                <a:solidFill>
                  <a:srgbClr val="002060"/>
                </a:solidFill>
                <a:latin typeface="Gill Sans MT" panose="020B0502020104020203"/>
                <a:ea typeface="メイリオ" panose="020B0604030504040204" pitchFamily="50" charset="-128"/>
              </a:rPr>
            </a:br>
            <a:r>
              <a:rPr lang="en-US" altLang="ja-JP" sz="2800" dirty="0">
                <a:solidFill>
                  <a:srgbClr val="002060"/>
                </a:solidFill>
                <a:latin typeface="Gill Sans MT" panose="020B0502020104020203"/>
                <a:ea typeface="メイリオ" panose="020B0604030504040204" pitchFamily="50" charset="-128"/>
              </a:rPr>
              <a:t>Major : Computer Engineering </a:t>
            </a:r>
            <a:endParaRPr lang="en-US" altLang="ja-JP" sz="2800" dirty="0" smtClean="0">
              <a:solidFill>
                <a:srgbClr val="002060"/>
              </a:solidFill>
              <a:latin typeface="Gill Sans MT" panose="020B0502020104020203"/>
              <a:ea typeface="メイリオ" panose="020B0604030504040204" pitchFamily="50" charset="-128"/>
            </a:endParaRPr>
          </a:p>
          <a:p>
            <a:pPr lvl="0"/>
            <a:endParaRPr lang="en-US" altLang="ja-JP" sz="2800" dirty="0">
              <a:solidFill>
                <a:srgbClr val="002060"/>
              </a:solidFill>
              <a:latin typeface="Gill Sans MT" panose="020B0502020104020203"/>
              <a:ea typeface="メイリオ" panose="020B0604030504040204" pitchFamily="50" charset="-128"/>
            </a:endParaRPr>
          </a:p>
          <a:p>
            <a:r>
              <a:rPr lang="en-US" altLang="ja-JP" sz="2800" dirty="0">
                <a:solidFill>
                  <a:srgbClr val="002060"/>
                </a:solidFill>
                <a:latin typeface="Gill Sans MT" panose="020B0502020104020203"/>
                <a:ea typeface="Cambria Math" panose="02040503050406030204" pitchFamily="18" charset="0"/>
                <a:cs typeface="Calibri" panose="020F0502020204030204" pitchFamily="34" charset="0"/>
              </a:rPr>
              <a:t>Hobbies : Bike riding, Travelling, Trekking,</a:t>
            </a:r>
            <a:br>
              <a:rPr lang="en-US" altLang="ja-JP" sz="2800" dirty="0">
                <a:solidFill>
                  <a:srgbClr val="002060"/>
                </a:solidFill>
                <a:latin typeface="Gill Sans MT" panose="020B0502020104020203"/>
                <a:ea typeface="Cambria Math" panose="02040503050406030204" pitchFamily="18" charset="0"/>
                <a:cs typeface="Calibri" panose="020F0502020204030204" pitchFamily="34" charset="0"/>
              </a:rPr>
            </a:br>
            <a:r>
              <a:rPr lang="en-US" altLang="ja-JP" sz="2800" dirty="0">
                <a:solidFill>
                  <a:srgbClr val="002060"/>
                </a:solidFill>
                <a:latin typeface="Gill Sans MT" panose="020B0502020104020203"/>
                <a:ea typeface="Cambria Math" panose="02040503050406030204" pitchFamily="18" charset="0"/>
                <a:cs typeface="Calibri" panose="020F0502020204030204" pitchFamily="34" charset="0"/>
              </a:rPr>
              <a:t>	     Basketball, </a:t>
            </a:r>
            <a:r>
              <a:rPr lang="en-US" altLang="ja-JP" sz="2800" dirty="0" smtClean="0">
                <a:solidFill>
                  <a:srgbClr val="002060"/>
                </a:solidFill>
                <a:latin typeface="Gill Sans MT" panose="020B0502020104020203"/>
                <a:ea typeface="Cambria Math" panose="02040503050406030204" pitchFamily="18" charset="0"/>
                <a:cs typeface="Calibri" panose="020F0502020204030204" pitchFamily="34" charset="0"/>
              </a:rPr>
              <a:t>Hackathons, Music</a:t>
            </a:r>
            <a:endParaRPr lang="en-US" altLang="ja-JP" sz="2800" dirty="0">
              <a:solidFill>
                <a:srgbClr val="002060"/>
              </a:solidFill>
              <a:latin typeface="Gill Sans MT" panose="020B0502020104020203"/>
              <a:ea typeface="Cambria Math" panose="02040503050406030204" pitchFamily="18" charset="0"/>
              <a:cs typeface="Calibri" panose="020F0502020204030204" pitchFamily="34" charset="0"/>
            </a:endParaRPr>
          </a:p>
          <a:p>
            <a:pPr lvl="0"/>
            <a:endParaRPr lang="en-US" altLang="ja-JP" sz="2800" dirty="0">
              <a:solidFill>
                <a:srgbClr val="002060"/>
              </a:solidFill>
              <a:latin typeface="Gill Sans MT" panose="020B0502020104020203"/>
              <a:ea typeface="メイリオ" panose="020B0604030504040204" pitchFamily="50" charset="-128"/>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2218" t="18269" r="36122" b="22482"/>
          <a:stretch/>
        </p:blipFill>
        <p:spPr>
          <a:xfrm>
            <a:off x="243840" y="513082"/>
            <a:ext cx="5315712" cy="5670094"/>
          </a:xfrm>
          <a:prstGeom prst="ellipse">
            <a:avLst/>
          </a:prstGeom>
          <a:ln>
            <a:noFill/>
          </a:ln>
          <a:effectLst>
            <a:softEdge rad="112500"/>
          </a:effectLst>
        </p:spPr>
      </p:pic>
      <p:sp>
        <p:nvSpPr>
          <p:cNvPr id="6" name="TextBox 5"/>
          <p:cNvSpPr txBox="1"/>
          <p:nvPr/>
        </p:nvSpPr>
        <p:spPr>
          <a:xfrm>
            <a:off x="97536" y="610618"/>
            <a:ext cx="1633728" cy="461665"/>
          </a:xfrm>
          <a:prstGeom prst="rect">
            <a:avLst/>
          </a:prstGeom>
          <a:noFill/>
        </p:spPr>
        <p:txBody>
          <a:bodyPr wrap="square" rtlCol="0">
            <a:spAutoFit/>
          </a:bodyPr>
          <a:lstStyle/>
          <a:p>
            <a:r>
              <a:rPr kumimoji="1" lang="en-US" altLang="ja-JP" sz="2400" b="1" dirty="0" smtClean="0"/>
              <a:t>Mt. Fuji </a:t>
            </a:r>
            <a:endParaRPr kumimoji="1" lang="ja-JP" altLang="en-US" sz="2400" b="1" dirty="0"/>
          </a:p>
        </p:txBody>
      </p:sp>
      <p:cxnSp>
        <p:nvCxnSpPr>
          <p:cNvPr id="8" name="Straight Arrow Connector 7"/>
          <p:cNvCxnSpPr/>
          <p:nvPr/>
        </p:nvCxnSpPr>
        <p:spPr>
          <a:xfrm>
            <a:off x="609600" y="1085088"/>
            <a:ext cx="426720" cy="463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8737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5400" dirty="0"/>
              <a:t>	</a:t>
            </a:r>
            <a:r>
              <a:rPr lang="en-US" altLang="ja-JP" sz="5400" dirty="0" smtClean="0"/>
              <a:t>QUESTIONS ?</a:t>
            </a:r>
            <a:endParaRPr kumimoji="1" lang="ja-JP" altLang="en-US" sz="5400" dirty="0"/>
          </a:p>
        </p:txBody>
      </p:sp>
    </p:spTree>
    <p:extLst>
      <p:ext uri="{BB962C8B-B14F-4D97-AF65-F5344CB8AC3E}">
        <p14:creationId xmlns:p14="http://schemas.microsoft.com/office/powerpoint/2010/main" val="34095323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ja-JP" sz="6000" dirty="0" smtClean="0">
                <a:latin typeface="Calibri" panose="020F0502020204030204" pitchFamily="34" charset="0"/>
                <a:cs typeface="Calibri" panose="020F0502020204030204" pitchFamily="34" charset="0"/>
              </a:rPr>
              <a:t>REFERENCES</a:t>
            </a:r>
            <a:endParaRPr kumimoji="1" lang="ja-JP" altLang="en-US"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012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kumimoji="1" lang="en-US" altLang="ja-JP" sz="3200" dirty="0" smtClean="0">
                <a:latin typeface="Calibri" panose="020F0502020204030204" pitchFamily="34" charset="0"/>
                <a:cs typeface="Calibri" panose="020F0502020204030204" pitchFamily="34" charset="0"/>
              </a:rPr>
              <a:t>Docker Containers</a:t>
            </a:r>
            <a:endParaRPr kumimoji="1" lang="ja-JP" altLang="en-US"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50" y="1002379"/>
            <a:ext cx="5237756" cy="37728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2663761" y="4313535"/>
            <a:ext cx="4884235" cy="461665"/>
          </a:xfrm>
          <a:prstGeom prst="rect">
            <a:avLst/>
          </a:prstGeom>
          <a:noFill/>
        </p:spPr>
        <p:txBody>
          <a:bodyPr wrap="square" rtlCol="0">
            <a:spAutoFit/>
          </a:bodyPr>
          <a:lstStyle/>
          <a:p>
            <a:r>
              <a:rPr lang="en-US" altLang="ja-JP" sz="2400" dirty="0" smtClean="0">
                <a:solidFill>
                  <a:schemeClr val="bg1"/>
                </a:solidFill>
                <a:latin typeface="Calibri" panose="020F0502020204030204" pitchFamily="34" charset="0"/>
                <a:cs typeface="Calibri" panose="020F0502020204030204" pitchFamily="34" charset="0"/>
              </a:rPr>
              <a:t>VM</a:t>
            </a:r>
            <a:endParaRPr lang="ja-JP" altLang="en-US" sz="2400" dirty="0">
              <a:solidFill>
                <a:schemeClr val="bg1"/>
              </a:solidFill>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4598" y="1037444"/>
            <a:ext cx="5189076" cy="3737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8156499" y="4313535"/>
            <a:ext cx="4884235" cy="461665"/>
          </a:xfrm>
          <a:prstGeom prst="rect">
            <a:avLst/>
          </a:prstGeom>
          <a:noFill/>
        </p:spPr>
        <p:txBody>
          <a:bodyPr wrap="square" rtlCol="0">
            <a:spAutoFit/>
          </a:bodyPr>
          <a:lstStyle/>
          <a:p>
            <a:r>
              <a:rPr lang="en-US" altLang="ja-JP" sz="2400" dirty="0" smtClean="0">
                <a:solidFill>
                  <a:schemeClr val="bg1"/>
                </a:solidFill>
                <a:latin typeface="Calibri" panose="020F0502020204030204" pitchFamily="34" charset="0"/>
                <a:cs typeface="Calibri" panose="020F0502020204030204" pitchFamily="34" charset="0"/>
              </a:rPr>
              <a:t>Container</a:t>
            </a:r>
            <a:endParaRPr lang="ja-JP" altLang="en-US" sz="2400" dirty="0">
              <a:solidFill>
                <a:schemeClr val="bg1"/>
              </a:solidFill>
              <a:latin typeface="Calibri" panose="020F0502020204030204" pitchFamily="34" charset="0"/>
              <a:cs typeface="Calibri" panose="020F0502020204030204" pitchFamily="34" charset="0"/>
            </a:endParaRPr>
          </a:p>
        </p:txBody>
      </p:sp>
      <p:sp>
        <p:nvSpPr>
          <p:cNvPr id="2" name="TextBox 1"/>
          <p:cNvSpPr txBox="1"/>
          <p:nvPr/>
        </p:nvSpPr>
        <p:spPr>
          <a:xfrm>
            <a:off x="970817" y="5312228"/>
            <a:ext cx="5646057" cy="707886"/>
          </a:xfrm>
          <a:prstGeom prst="rect">
            <a:avLst/>
          </a:prstGeom>
          <a:noFill/>
        </p:spPr>
        <p:txBody>
          <a:bodyPr wrap="square" rtlCol="0">
            <a:spAutoFit/>
          </a:bodyPr>
          <a:lstStyle/>
          <a:p>
            <a:r>
              <a:rPr lang="en-US" altLang="ja-JP" sz="2000" dirty="0" smtClean="0">
                <a:latin typeface="Calibri" panose="020F0502020204030204" pitchFamily="34" charset="0"/>
                <a:cs typeface="Calibri" panose="020F0502020204030204" pitchFamily="34" charset="0"/>
              </a:rPr>
              <a:t>Different Apps on Different Guest OS</a:t>
            </a:r>
          </a:p>
          <a:p>
            <a:endParaRPr kumimoji="1" lang="ja-JP" altLang="en-US" sz="2000" dirty="0"/>
          </a:p>
        </p:txBody>
      </p:sp>
      <p:sp>
        <p:nvSpPr>
          <p:cNvPr id="10" name="TextBox 9"/>
          <p:cNvSpPr txBox="1"/>
          <p:nvPr/>
        </p:nvSpPr>
        <p:spPr>
          <a:xfrm>
            <a:off x="6370131" y="5312228"/>
            <a:ext cx="5646057" cy="646331"/>
          </a:xfrm>
          <a:prstGeom prst="rect">
            <a:avLst/>
          </a:prstGeom>
          <a:noFill/>
        </p:spPr>
        <p:txBody>
          <a:bodyPr wrap="square" rtlCol="0">
            <a:spAutoFit/>
          </a:bodyPr>
          <a:lstStyle/>
          <a:p>
            <a:r>
              <a:rPr lang="en-US" altLang="ja-JP" dirty="0" smtClean="0">
                <a:latin typeface="Calibri" panose="020F0502020204030204" pitchFamily="34" charset="0"/>
                <a:cs typeface="Calibri" panose="020F0502020204030204" pitchFamily="34" charset="0"/>
              </a:rPr>
              <a:t>Different Apps on Different Containers but all containers on the same OS</a:t>
            </a:r>
            <a:endParaRPr kumimoji="1" lang="ja-JP"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04276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871" t="8347" b="5687"/>
          <a:stretch/>
        </p:blipFill>
        <p:spPr>
          <a:xfrm>
            <a:off x="0" y="441960"/>
            <a:ext cx="12192000" cy="5989320"/>
          </a:xfrm>
        </p:spPr>
      </p:pic>
    </p:spTree>
    <p:extLst>
      <p:ext uri="{BB962C8B-B14F-4D97-AF65-F5344CB8AC3E}">
        <p14:creationId xmlns:p14="http://schemas.microsoft.com/office/powerpoint/2010/main" val="3470917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891" y="1667887"/>
            <a:ext cx="4096512" cy="830997"/>
          </a:xfrm>
          <a:prstGeom prst="rect">
            <a:avLst/>
          </a:prstGeom>
          <a:noFill/>
        </p:spPr>
        <p:txBody>
          <a:bodyPr wrap="square" rtlCol="0">
            <a:spAutoFit/>
          </a:bodyPr>
          <a:lstStyle/>
          <a:p>
            <a:pPr algn="ctr"/>
            <a:r>
              <a:rPr kumimoji="1" lang="en-US" altLang="ja-JP" sz="2400" dirty="0" smtClean="0">
                <a:solidFill>
                  <a:srgbClr val="002060"/>
                </a:solidFill>
              </a:rPr>
              <a:t>Chief Technology Officer (CTO) </a:t>
            </a:r>
            <a:r>
              <a:rPr kumimoji="1" lang="en-US" altLang="ja-JP" sz="2400" dirty="0" smtClean="0">
                <a:solidFill>
                  <a:schemeClr val="accent1">
                    <a:lumMod val="75000"/>
                  </a:schemeClr>
                </a:solidFill>
              </a:rPr>
              <a:t>Skyline Labs</a:t>
            </a:r>
            <a:endParaRPr kumimoji="1" lang="ja-JP" altLang="en-US" sz="2400" dirty="0">
              <a:solidFill>
                <a:schemeClr val="accent1">
                  <a:lumMod val="75000"/>
                </a:schemeClr>
              </a:solidFill>
            </a:endParaRPr>
          </a:p>
        </p:txBody>
      </p:sp>
      <p:sp>
        <p:nvSpPr>
          <p:cNvPr id="6" name="TextBox 5"/>
          <p:cNvSpPr txBox="1"/>
          <p:nvPr/>
        </p:nvSpPr>
        <p:spPr>
          <a:xfrm>
            <a:off x="-816574" y="3021423"/>
            <a:ext cx="6007536" cy="1938992"/>
          </a:xfrm>
          <a:prstGeom prst="rect">
            <a:avLst/>
          </a:prstGeom>
          <a:noFill/>
        </p:spPr>
        <p:txBody>
          <a:bodyPr wrap="square" rtlCol="0">
            <a:spAutoFit/>
          </a:bodyPr>
          <a:lstStyle/>
          <a:p>
            <a:pPr algn="ctr"/>
            <a:r>
              <a:rPr kumimoji="1" lang="en-US" altLang="ja-JP" sz="2400" dirty="0" smtClean="0">
                <a:solidFill>
                  <a:srgbClr val="002060"/>
                </a:solidFill>
              </a:rPr>
              <a:t>Head of Operations </a:t>
            </a:r>
            <a:br>
              <a:rPr kumimoji="1" lang="en-US" altLang="ja-JP" sz="2400" dirty="0" smtClean="0">
                <a:solidFill>
                  <a:srgbClr val="002060"/>
                </a:solidFill>
              </a:rPr>
            </a:br>
            <a:r>
              <a:rPr kumimoji="1" lang="en-US" altLang="ja-JP" sz="2400" dirty="0" smtClean="0">
                <a:solidFill>
                  <a:srgbClr val="002060"/>
                </a:solidFill>
              </a:rPr>
              <a:t>&amp; </a:t>
            </a:r>
            <a:br>
              <a:rPr kumimoji="1" lang="en-US" altLang="ja-JP" sz="2400" dirty="0" smtClean="0">
                <a:solidFill>
                  <a:srgbClr val="002060"/>
                </a:solidFill>
              </a:rPr>
            </a:br>
            <a:r>
              <a:rPr kumimoji="1" lang="en-US" altLang="ja-JP" sz="2400" dirty="0" smtClean="0">
                <a:solidFill>
                  <a:srgbClr val="002060"/>
                </a:solidFill>
              </a:rPr>
              <a:t>Project Management</a:t>
            </a:r>
            <a:r>
              <a:rPr kumimoji="1" lang="en-US" altLang="ja-JP" sz="2400" dirty="0" smtClean="0">
                <a:solidFill>
                  <a:schemeClr val="accent1">
                    <a:lumMod val="50000"/>
                  </a:schemeClr>
                </a:solidFill>
              </a:rPr>
              <a:t/>
            </a:r>
            <a:br>
              <a:rPr kumimoji="1" lang="en-US" altLang="ja-JP" sz="2400" dirty="0" smtClean="0">
                <a:solidFill>
                  <a:schemeClr val="accent1">
                    <a:lumMod val="50000"/>
                  </a:schemeClr>
                </a:solidFill>
              </a:rPr>
            </a:br>
            <a:r>
              <a:rPr kumimoji="1" lang="en-US" altLang="ja-JP" sz="2400" dirty="0" smtClean="0">
                <a:solidFill>
                  <a:schemeClr val="accent1">
                    <a:lumMod val="75000"/>
                  </a:schemeClr>
                </a:solidFill>
              </a:rPr>
              <a:t>Software Development Section</a:t>
            </a:r>
            <a:br>
              <a:rPr kumimoji="1" lang="en-US" altLang="ja-JP" sz="2400" dirty="0" smtClean="0">
                <a:solidFill>
                  <a:schemeClr val="accent1">
                    <a:lumMod val="75000"/>
                  </a:schemeClr>
                </a:solidFill>
              </a:rPr>
            </a:br>
            <a:r>
              <a:rPr kumimoji="1" lang="en-US" altLang="ja-JP" sz="2400" dirty="0" smtClean="0">
                <a:solidFill>
                  <a:schemeClr val="accent1">
                    <a:lumMod val="75000"/>
                  </a:schemeClr>
                </a:solidFill>
              </a:rPr>
              <a:t>COEP</a:t>
            </a:r>
            <a:endParaRPr kumimoji="1" lang="ja-JP" altLang="en-US" sz="2400" dirty="0">
              <a:solidFill>
                <a:schemeClr val="accent1">
                  <a:lumMod val="75000"/>
                </a:schemeClr>
              </a:solidFill>
            </a:endParaRPr>
          </a:p>
        </p:txBody>
      </p:sp>
      <p:sp>
        <p:nvSpPr>
          <p:cNvPr id="7" name="TextBox 6"/>
          <p:cNvSpPr txBox="1"/>
          <p:nvPr/>
        </p:nvSpPr>
        <p:spPr>
          <a:xfrm>
            <a:off x="7827264" y="1655734"/>
            <a:ext cx="4364736" cy="830997"/>
          </a:xfrm>
          <a:prstGeom prst="rect">
            <a:avLst/>
          </a:prstGeom>
          <a:noFill/>
        </p:spPr>
        <p:txBody>
          <a:bodyPr wrap="square" rtlCol="0">
            <a:spAutoFit/>
          </a:bodyPr>
          <a:lstStyle/>
          <a:p>
            <a:pPr algn="ctr"/>
            <a:r>
              <a:rPr kumimoji="1" lang="en-US" altLang="ja-JP" sz="2400" dirty="0" smtClean="0">
                <a:solidFill>
                  <a:srgbClr val="002060"/>
                </a:solidFill>
              </a:rPr>
              <a:t>Campus Ambassador</a:t>
            </a:r>
            <a:r>
              <a:rPr kumimoji="1" lang="en-US" altLang="ja-JP" sz="2400" dirty="0" smtClean="0">
                <a:solidFill>
                  <a:schemeClr val="accent1">
                    <a:lumMod val="50000"/>
                  </a:schemeClr>
                </a:solidFill>
              </a:rPr>
              <a:t/>
            </a:r>
            <a:br>
              <a:rPr kumimoji="1" lang="en-US" altLang="ja-JP" sz="2400" dirty="0" smtClean="0">
                <a:solidFill>
                  <a:schemeClr val="accent1">
                    <a:lumMod val="50000"/>
                  </a:schemeClr>
                </a:solidFill>
              </a:rPr>
            </a:br>
            <a:r>
              <a:rPr kumimoji="1" lang="en-US" altLang="ja-JP" sz="2400" dirty="0" smtClean="0">
                <a:solidFill>
                  <a:schemeClr val="accent1">
                    <a:lumMod val="75000"/>
                  </a:schemeClr>
                </a:solidFill>
              </a:rPr>
              <a:t>Avaya, India </a:t>
            </a:r>
            <a:endParaRPr kumimoji="1" lang="ja-JP" altLang="en-US" sz="2400" dirty="0">
              <a:solidFill>
                <a:schemeClr val="accent1">
                  <a:lumMod val="75000"/>
                </a:schemeClr>
              </a:solidFill>
            </a:endParaRPr>
          </a:p>
        </p:txBody>
      </p:sp>
      <p:sp>
        <p:nvSpPr>
          <p:cNvPr id="8" name="TextBox 7"/>
          <p:cNvSpPr txBox="1"/>
          <p:nvPr/>
        </p:nvSpPr>
        <p:spPr>
          <a:xfrm>
            <a:off x="7874690" y="3316181"/>
            <a:ext cx="4364736" cy="830997"/>
          </a:xfrm>
          <a:prstGeom prst="rect">
            <a:avLst/>
          </a:prstGeom>
          <a:noFill/>
        </p:spPr>
        <p:txBody>
          <a:bodyPr wrap="square" rtlCol="0">
            <a:spAutoFit/>
          </a:bodyPr>
          <a:lstStyle/>
          <a:p>
            <a:pPr algn="ctr"/>
            <a:r>
              <a:rPr kumimoji="1" lang="en-US" altLang="ja-JP" sz="2400" dirty="0" smtClean="0">
                <a:solidFill>
                  <a:srgbClr val="002060"/>
                </a:solidFill>
              </a:rPr>
              <a:t>Event Head</a:t>
            </a:r>
          </a:p>
          <a:p>
            <a:pPr algn="ctr"/>
            <a:r>
              <a:rPr lang="en-US" altLang="ja-JP" sz="2400" dirty="0" smtClean="0">
                <a:solidFill>
                  <a:schemeClr val="accent1">
                    <a:lumMod val="75000"/>
                  </a:schemeClr>
                </a:solidFill>
              </a:rPr>
              <a:t>Entrepreneurship Festival COEP </a:t>
            </a:r>
            <a:endParaRPr kumimoji="1" lang="ja-JP" altLang="en-US" sz="2400" dirty="0">
              <a:solidFill>
                <a:schemeClr val="accent1">
                  <a:lumMod val="75000"/>
                </a:schemeClr>
              </a:solidFill>
            </a:endParaRPr>
          </a:p>
        </p:txBody>
      </p:sp>
      <p:sp>
        <p:nvSpPr>
          <p:cNvPr id="9" name="TextBox 8"/>
          <p:cNvSpPr txBox="1"/>
          <p:nvPr/>
        </p:nvSpPr>
        <p:spPr>
          <a:xfrm>
            <a:off x="549820" y="931576"/>
            <a:ext cx="3084576" cy="523220"/>
          </a:xfrm>
          <a:prstGeom prst="rect">
            <a:avLst/>
          </a:prstGeom>
          <a:noFill/>
        </p:spPr>
        <p:txBody>
          <a:bodyPr wrap="square" rtlCol="0">
            <a:spAutoFit/>
          </a:bodyPr>
          <a:lstStyle/>
          <a:p>
            <a:pPr algn="ctr"/>
            <a:r>
              <a:rPr kumimoji="1" lang="en-US" altLang="ja-JP" sz="2800" b="1" dirty="0" smtClean="0"/>
              <a:t>Present Positions</a:t>
            </a:r>
            <a:endParaRPr kumimoji="1" lang="ja-JP" altLang="en-US" sz="2800" b="1" dirty="0"/>
          </a:p>
        </p:txBody>
      </p:sp>
      <p:sp>
        <p:nvSpPr>
          <p:cNvPr id="10" name="TextBox 9"/>
          <p:cNvSpPr txBox="1"/>
          <p:nvPr/>
        </p:nvSpPr>
        <p:spPr>
          <a:xfrm>
            <a:off x="8514770" y="954013"/>
            <a:ext cx="3084576" cy="523220"/>
          </a:xfrm>
          <a:prstGeom prst="rect">
            <a:avLst/>
          </a:prstGeom>
          <a:noFill/>
        </p:spPr>
        <p:txBody>
          <a:bodyPr wrap="square" rtlCol="0">
            <a:spAutoFit/>
          </a:bodyPr>
          <a:lstStyle/>
          <a:p>
            <a:pPr algn="ctr"/>
            <a:r>
              <a:rPr lang="en-US" altLang="ja-JP" sz="2800" b="1" dirty="0" smtClean="0"/>
              <a:t>Past Experiences</a:t>
            </a:r>
            <a:endParaRPr kumimoji="1" lang="ja-JP" altLang="en-US" sz="2800" b="1" dirty="0"/>
          </a:p>
        </p:txBody>
      </p:sp>
      <p:sp>
        <p:nvSpPr>
          <p:cNvPr id="11" name="TextBox 10"/>
          <p:cNvSpPr txBox="1"/>
          <p:nvPr/>
        </p:nvSpPr>
        <p:spPr>
          <a:xfrm>
            <a:off x="2535936" y="170688"/>
            <a:ext cx="6766560" cy="584775"/>
          </a:xfrm>
          <a:prstGeom prst="rect">
            <a:avLst/>
          </a:prstGeom>
          <a:noFill/>
        </p:spPr>
        <p:txBody>
          <a:bodyPr wrap="square" rtlCol="0">
            <a:spAutoFit/>
          </a:bodyPr>
          <a:lstStyle/>
          <a:p>
            <a:pPr algn="ctr"/>
            <a:r>
              <a:rPr lang="en-US" altLang="ja-JP" sz="3200" b="1" dirty="0" smtClean="0"/>
              <a:t>Experience &amp; Technical Skills </a:t>
            </a:r>
            <a:endParaRPr kumimoji="1" lang="ja-JP" altLang="en-US" sz="3200" b="1" dirty="0"/>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465392" y="1096986"/>
            <a:ext cx="3409298" cy="3409298"/>
          </a:xfrm>
          <a:prstGeom prst="roundRect">
            <a:avLst>
              <a:gd name="adj" fmla="val 8594"/>
            </a:avLst>
          </a:prstGeom>
          <a:solidFill>
            <a:srgbClr val="FFFFFF">
              <a:shade val="85000"/>
            </a:srgbClr>
          </a:solidFill>
          <a:ln>
            <a:noFill/>
          </a:ln>
          <a:effectLst/>
        </p:spPr>
      </p:pic>
      <p:sp>
        <p:nvSpPr>
          <p:cNvPr id="14" name="TextBox 13"/>
          <p:cNvSpPr txBox="1"/>
          <p:nvPr/>
        </p:nvSpPr>
        <p:spPr>
          <a:xfrm>
            <a:off x="3356438" y="4864319"/>
            <a:ext cx="9924287"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smtClean="0">
                <a:solidFill>
                  <a:srgbClr val="002060"/>
                </a:solidFill>
              </a:rPr>
              <a:t>Data Mining, Big Data Analytics, Deep Learning</a:t>
            </a:r>
          </a:p>
          <a:p>
            <a:pPr marL="285750" indent="-285750">
              <a:buFont typeface="Arial" panose="020B0604020202020204" pitchFamily="34" charset="0"/>
              <a:buChar char="•"/>
            </a:pPr>
            <a:r>
              <a:rPr lang="en-US" altLang="ja-JP" sz="2400" dirty="0" smtClean="0">
                <a:solidFill>
                  <a:srgbClr val="002060"/>
                </a:solidFill>
              </a:rPr>
              <a:t>IoT &amp; Cloud</a:t>
            </a:r>
          </a:p>
          <a:p>
            <a:pPr marL="285750" indent="-285750">
              <a:buFont typeface="Arial" panose="020B0604020202020204" pitchFamily="34" charset="0"/>
              <a:buChar char="•"/>
            </a:pPr>
            <a:r>
              <a:rPr kumimoji="1" lang="en-US" altLang="ja-JP" sz="2400" dirty="0" smtClean="0">
                <a:solidFill>
                  <a:srgbClr val="002060"/>
                </a:solidFill>
              </a:rPr>
              <a:t>Blockchain</a:t>
            </a:r>
            <a:r>
              <a:rPr lang="en-US" altLang="ja-JP" sz="2400" dirty="0" smtClean="0">
                <a:solidFill>
                  <a:srgbClr val="002060"/>
                </a:solidFill>
              </a:rPr>
              <a:t>, Smart Contract</a:t>
            </a:r>
          </a:p>
          <a:p>
            <a:pPr marL="285750" indent="-285750">
              <a:buFont typeface="Arial" panose="020B0604020202020204" pitchFamily="34" charset="0"/>
              <a:buChar char="•"/>
            </a:pPr>
            <a:r>
              <a:rPr kumimoji="1" lang="en-US" altLang="ja-JP" sz="2400" dirty="0" smtClean="0">
                <a:solidFill>
                  <a:srgbClr val="002060"/>
                </a:solidFill>
              </a:rPr>
              <a:t>Websites, Android Apps, Androi</a:t>
            </a:r>
            <a:r>
              <a:rPr lang="en-US" altLang="ja-JP" sz="2400" dirty="0" smtClean="0">
                <a:solidFill>
                  <a:srgbClr val="002060"/>
                </a:solidFill>
              </a:rPr>
              <a:t>d Games</a:t>
            </a:r>
            <a:r>
              <a:rPr kumimoji="1" lang="en-US" altLang="ja-JP" sz="2400" dirty="0" smtClean="0">
                <a:solidFill>
                  <a:srgbClr val="002060"/>
                </a:solidFill>
              </a:rPr>
              <a:t> </a:t>
            </a:r>
            <a:endParaRPr kumimoji="1" lang="ja-JP" altLang="en-US" sz="2400" dirty="0">
              <a:solidFill>
                <a:srgbClr val="002060"/>
              </a:solidFill>
            </a:endParaRPr>
          </a:p>
        </p:txBody>
      </p:sp>
    </p:spTree>
    <p:extLst>
      <p:ext uri="{BB962C8B-B14F-4D97-AF65-F5344CB8AC3E}">
        <p14:creationId xmlns:p14="http://schemas.microsoft.com/office/powerpoint/2010/main" val="1982109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4"/>
          <p:cNvSpPr>
            <a:spLocks noGrp="1"/>
          </p:cNvSpPr>
          <p:nvPr>
            <p:ph type="title"/>
          </p:nvPr>
        </p:nvSpPr>
        <p:spPr/>
        <p:txBody>
          <a:bodyPr>
            <a:normAutofit/>
          </a:bodyPr>
          <a:lstStyle/>
          <a:p>
            <a:r>
              <a:rPr lang="en-US" altLang="ja-JP" sz="3200" dirty="0" smtClean="0">
                <a:latin typeface="Calibri" panose="020F0502020204030204" pitchFamily="34" charset="0"/>
                <a:cs typeface="Calibri" panose="020F0502020204030204" pitchFamily="34" charset="0"/>
              </a:rPr>
              <a:t>Traditional Software Development Process</a:t>
            </a:r>
            <a:endParaRPr kumimoji="1" lang="ja-JP" altLang="en-US" sz="3200" dirty="0"/>
          </a:p>
        </p:txBody>
      </p:sp>
      <p:pic>
        <p:nvPicPr>
          <p:cNvPr id="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7938" y="1118810"/>
            <a:ext cx="11112500" cy="37041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1278167" y="5326238"/>
            <a:ext cx="9419771" cy="523220"/>
          </a:xfrm>
          <a:prstGeom prst="rect">
            <a:avLst/>
          </a:prstGeom>
          <a:noFill/>
        </p:spPr>
        <p:txBody>
          <a:bodyPr wrap="square" rtlCol="0">
            <a:spAutoFit/>
          </a:bodyPr>
          <a:lstStyle/>
          <a:p>
            <a:pPr algn="ctr"/>
            <a:r>
              <a:rPr kumimoji="1" lang="en-US" altLang="ja-JP" sz="2800" dirty="0" smtClean="0">
                <a:solidFill>
                  <a:schemeClr val="tx1">
                    <a:lumMod val="50000"/>
                  </a:schemeClr>
                </a:solidFill>
                <a:latin typeface="Calibri" panose="020F0502020204030204" pitchFamily="34" charset="0"/>
                <a:cs typeface="Calibri" panose="020F0502020204030204" pitchFamily="34" charset="0"/>
              </a:rPr>
              <a:t>Each Step is done </a:t>
            </a:r>
            <a:r>
              <a:rPr kumimoji="1" lang="en-US" altLang="ja-JP" sz="2800" b="1" dirty="0" smtClean="0">
                <a:solidFill>
                  <a:schemeClr val="tx1">
                    <a:lumMod val="50000"/>
                  </a:schemeClr>
                </a:solidFill>
                <a:latin typeface="Calibri" panose="020F0502020204030204" pitchFamily="34" charset="0"/>
                <a:cs typeface="Calibri" panose="020F0502020204030204" pitchFamily="34" charset="0"/>
              </a:rPr>
              <a:t>manually</a:t>
            </a:r>
            <a:endParaRPr kumimoji="1" lang="ja-JP" altLang="en-US" sz="2800" b="1" dirty="0">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55371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538187" y="1746474"/>
            <a:ext cx="11112001" cy="5256410"/>
          </a:xfrm>
        </p:spPr>
        <p:txBody>
          <a:bodyPr/>
          <a:lstStyle/>
          <a:p>
            <a:pPr marL="342900" indent="-342900">
              <a:buFont typeface="Arial" panose="020B0604020202020204" pitchFamily="34" charset="0"/>
              <a:buChar char="•"/>
            </a:pPr>
            <a:r>
              <a:rPr lang="en-US" altLang="ja-JP" sz="2800" dirty="0">
                <a:solidFill>
                  <a:schemeClr val="tx2"/>
                </a:solidFill>
                <a:latin typeface="Calibri" panose="020F0502020204030204" pitchFamily="34" charset="0"/>
                <a:cs typeface="Calibri" panose="020F0502020204030204" pitchFamily="34" charset="0"/>
              </a:rPr>
              <a:t>Infrequent code integration </a:t>
            </a:r>
            <a:r>
              <a:rPr lang="en-US" altLang="ja-JP" sz="2800" dirty="0">
                <a:solidFill>
                  <a:schemeClr val="tx2"/>
                </a:solidFill>
                <a:latin typeface="Calibri" panose="020F0502020204030204" pitchFamily="34" charset="0"/>
                <a:cs typeface="Calibri" panose="020F0502020204030204" pitchFamily="34" charset="0"/>
                <a:sym typeface="Wingdings" panose="05000000000000000000" pitchFamily="2" charset="2"/>
              </a:rPr>
              <a:t></a:t>
            </a:r>
            <a:r>
              <a:rPr lang="en-US" altLang="ja-JP" sz="2800" dirty="0">
                <a:solidFill>
                  <a:schemeClr val="tx2"/>
                </a:solidFill>
                <a:latin typeface="Calibri" panose="020F0502020204030204" pitchFamily="34" charset="0"/>
                <a:cs typeface="Calibri" panose="020F0502020204030204" pitchFamily="34" charset="0"/>
              </a:rPr>
              <a:t> Infrequent builds </a:t>
            </a:r>
            <a:r>
              <a:rPr lang="en-US" altLang="ja-JP" sz="2800" dirty="0">
                <a:solidFill>
                  <a:schemeClr val="tx2"/>
                </a:solidFill>
                <a:latin typeface="Calibri" panose="020F0502020204030204" pitchFamily="34" charset="0"/>
                <a:cs typeface="Calibri" panose="020F0502020204030204" pitchFamily="34" charset="0"/>
                <a:sym typeface="Wingdings" panose="05000000000000000000" pitchFamily="2" charset="2"/>
              </a:rPr>
              <a:t></a:t>
            </a:r>
            <a:r>
              <a:rPr lang="en-US" altLang="ja-JP" sz="2800" dirty="0">
                <a:solidFill>
                  <a:schemeClr val="tx2"/>
                </a:solidFill>
                <a:latin typeface="Calibri" panose="020F0502020204030204" pitchFamily="34" charset="0"/>
                <a:cs typeface="Calibri" panose="020F0502020204030204" pitchFamily="34" charset="0"/>
              </a:rPr>
              <a:t> tough debugging </a:t>
            </a:r>
            <a:r>
              <a:rPr lang="en-US" altLang="ja-JP" sz="2800" dirty="0">
                <a:solidFill>
                  <a:schemeClr val="tx2"/>
                </a:solidFill>
                <a:latin typeface="Calibri" panose="020F0502020204030204" pitchFamily="34" charset="0"/>
                <a:cs typeface="Calibri" panose="020F0502020204030204" pitchFamily="34" charset="0"/>
                <a:sym typeface="Wingdings" panose="05000000000000000000" pitchFamily="2" charset="2"/>
              </a:rPr>
              <a:t> </a:t>
            </a:r>
            <a:r>
              <a:rPr lang="en-US" altLang="ja-JP" sz="2800" b="1" dirty="0">
                <a:solidFill>
                  <a:schemeClr val="tx2"/>
                </a:solidFill>
                <a:latin typeface="Calibri" panose="020F0502020204030204" pitchFamily="34" charset="0"/>
                <a:cs typeface="Calibri" panose="020F0502020204030204" pitchFamily="34" charset="0"/>
                <a:sym typeface="Wingdings" panose="05000000000000000000" pitchFamily="2" charset="2"/>
              </a:rPr>
              <a:t>More time</a:t>
            </a:r>
            <a:r>
              <a:rPr lang="en-US" altLang="ja-JP" sz="2800" dirty="0">
                <a:solidFill>
                  <a:schemeClr val="tx2"/>
                </a:solidFill>
                <a:latin typeface="Calibri" panose="020F0502020204030204" pitchFamily="34" charset="0"/>
                <a:cs typeface="Calibri" panose="020F0502020204030204" pitchFamily="34" charset="0"/>
                <a:sym typeface="Wingdings" panose="05000000000000000000" pitchFamily="2" charset="2"/>
              </a:rPr>
              <a:t/>
            </a:r>
            <a:br>
              <a:rPr lang="en-US" altLang="ja-JP" sz="2800" dirty="0">
                <a:solidFill>
                  <a:schemeClr val="tx2"/>
                </a:solidFill>
                <a:latin typeface="Calibri" panose="020F0502020204030204" pitchFamily="34" charset="0"/>
                <a:cs typeface="Calibri" panose="020F0502020204030204" pitchFamily="34" charset="0"/>
                <a:sym typeface="Wingdings" panose="05000000000000000000" pitchFamily="2" charset="2"/>
              </a:rPr>
            </a:br>
            <a:endParaRPr lang="en-US" altLang="ja-JP" sz="2800" dirty="0">
              <a:solidFill>
                <a:schemeClr val="tx2"/>
              </a:solidFill>
              <a:latin typeface="Calibri" panose="020F0502020204030204" pitchFamily="34" charset="0"/>
              <a:cs typeface="Calibri" panose="020F0502020204030204" pitchFamily="34" charset="0"/>
              <a:sym typeface="Wingdings" panose="05000000000000000000" pitchFamily="2" charset="2"/>
            </a:endParaRPr>
          </a:p>
          <a:p>
            <a:pPr marL="342900" indent="-342900">
              <a:buFont typeface="Arial" panose="020B0604020202020204" pitchFamily="34" charset="0"/>
              <a:buChar char="•"/>
            </a:pPr>
            <a:r>
              <a:rPr lang="en-US" altLang="ja-JP" sz="2800" dirty="0">
                <a:solidFill>
                  <a:schemeClr val="tx2"/>
                </a:solidFill>
                <a:latin typeface="Calibri" panose="020F0502020204030204" pitchFamily="34" charset="0"/>
                <a:cs typeface="Calibri" panose="020F0502020204030204" pitchFamily="34" charset="0"/>
                <a:sym typeface="Wingdings" panose="05000000000000000000" pitchFamily="2" charset="2"/>
              </a:rPr>
              <a:t>Less number of releases  Tested only a few times  </a:t>
            </a:r>
            <a:r>
              <a:rPr lang="en-US" altLang="ja-JP" sz="2800" b="1" dirty="0">
                <a:solidFill>
                  <a:schemeClr val="tx2"/>
                </a:solidFill>
                <a:latin typeface="Calibri" panose="020F0502020204030204" pitchFamily="34" charset="0"/>
                <a:cs typeface="Calibri" panose="020F0502020204030204" pitchFamily="34" charset="0"/>
                <a:sym typeface="Wingdings" panose="05000000000000000000" pitchFamily="2" charset="2"/>
              </a:rPr>
              <a:t>Poor Quality</a:t>
            </a:r>
            <a:br>
              <a:rPr lang="en-US" altLang="ja-JP" sz="2800" b="1" dirty="0">
                <a:solidFill>
                  <a:schemeClr val="tx2"/>
                </a:solidFill>
                <a:latin typeface="Calibri" panose="020F0502020204030204" pitchFamily="34" charset="0"/>
                <a:cs typeface="Calibri" panose="020F0502020204030204" pitchFamily="34" charset="0"/>
                <a:sym typeface="Wingdings" panose="05000000000000000000" pitchFamily="2" charset="2"/>
              </a:rPr>
            </a:br>
            <a:endParaRPr lang="en-US" altLang="ja-JP" sz="2800" b="1" dirty="0">
              <a:solidFill>
                <a:schemeClr val="tx2"/>
              </a:solidFill>
              <a:latin typeface="Calibri" panose="020F0502020204030204" pitchFamily="34" charset="0"/>
              <a:cs typeface="Calibri" panose="020F0502020204030204" pitchFamily="34" charset="0"/>
              <a:sym typeface="Wingdings" panose="05000000000000000000" pitchFamily="2" charset="2"/>
            </a:endParaRPr>
          </a:p>
          <a:p>
            <a:pPr marL="342900" indent="-342900">
              <a:buFont typeface="Arial" panose="020B0604020202020204" pitchFamily="34" charset="0"/>
              <a:buChar char="•"/>
            </a:pPr>
            <a:r>
              <a:rPr lang="en-US" altLang="ja-JP" sz="2800" dirty="0" smtClean="0">
                <a:solidFill>
                  <a:schemeClr val="tx2"/>
                </a:solidFill>
                <a:latin typeface="Calibri" panose="020F0502020204030204" pitchFamily="34" charset="0"/>
                <a:cs typeface="Calibri" panose="020F0502020204030204" pitchFamily="34" charset="0"/>
                <a:sym typeface="Wingdings" panose="05000000000000000000" pitchFamily="2" charset="2"/>
              </a:rPr>
              <a:t>Repetitive </a:t>
            </a:r>
            <a:r>
              <a:rPr lang="en-US" altLang="ja-JP" sz="2800" b="1" dirty="0" smtClean="0">
                <a:solidFill>
                  <a:schemeClr val="tx2"/>
                </a:solidFill>
                <a:latin typeface="Calibri" panose="020F0502020204030204" pitchFamily="34" charset="0"/>
                <a:cs typeface="Calibri" panose="020F0502020204030204" pitchFamily="34" charset="0"/>
                <a:sym typeface="Wingdings" panose="05000000000000000000" pitchFamily="2" charset="2"/>
              </a:rPr>
              <a:t>Manual work </a:t>
            </a:r>
            <a:r>
              <a:rPr lang="en-US" altLang="ja-JP" sz="2800" dirty="0" smtClean="0">
                <a:solidFill>
                  <a:schemeClr val="tx2"/>
                </a:solidFill>
                <a:latin typeface="Calibri" panose="020F0502020204030204" pitchFamily="34" charset="0"/>
                <a:cs typeface="Calibri" panose="020F0502020204030204" pitchFamily="34" charset="0"/>
                <a:sym typeface="Wingdings" panose="05000000000000000000" pitchFamily="2" charset="2"/>
              </a:rPr>
              <a:t>of </a:t>
            </a:r>
            <a:r>
              <a:rPr lang="en-US" altLang="ja-JP" sz="2800" dirty="0">
                <a:solidFill>
                  <a:schemeClr val="tx2"/>
                </a:solidFill>
                <a:latin typeface="Calibri" panose="020F0502020204030204" pitchFamily="34" charset="0"/>
                <a:cs typeface="Calibri" panose="020F0502020204030204" pitchFamily="34" charset="0"/>
                <a:sym typeface="Wingdings" panose="05000000000000000000" pitchFamily="2" charset="2"/>
              </a:rPr>
              <a:t>Integrating, Building and Testing the code</a:t>
            </a:r>
          </a:p>
          <a:p>
            <a:endParaRPr kumimoji="1" lang="ja-JP" altLang="en-US" sz="2800" dirty="0">
              <a:solidFill>
                <a:schemeClr val="tx2"/>
              </a:solidFill>
            </a:endParaRPr>
          </a:p>
        </p:txBody>
      </p:sp>
      <p:sp>
        <p:nvSpPr>
          <p:cNvPr id="4" name="Title 1"/>
          <p:cNvSpPr>
            <a:spLocks noGrp="1"/>
          </p:cNvSpPr>
          <p:nvPr>
            <p:ph type="title"/>
          </p:nvPr>
        </p:nvSpPr>
        <p:spPr/>
        <p:txBody>
          <a:bodyPr>
            <a:normAutofit/>
          </a:bodyPr>
          <a:lstStyle/>
          <a:p>
            <a:r>
              <a:rPr lang="en-US" altLang="ja-JP" sz="3200" dirty="0" smtClean="0">
                <a:latin typeface="Calibri" panose="020F0502020204030204" pitchFamily="34" charset="0"/>
                <a:cs typeface="Calibri" panose="020F0502020204030204" pitchFamily="34" charset="0"/>
              </a:rPr>
              <a:t>D</a:t>
            </a:r>
            <a:r>
              <a:rPr kumimoji="1" lang="en-US" altLang="ja-JP" sz="3200" dirty="0" smtClean="0">
                <a:latin typeface="Calibri" panose="020F0502020204030204" pitchFamily="34" charset="0"/>
                <a:cs typeface="Calibri" panose="020F0502020204030204" pitchFamily="34" charset="0"/>
              </a:rPr>
              <a:t>rawbacks Of The Traditional Software Development Process</a:t>
            </a:r>
            <a:endParaRPr kumimoji="1"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7295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67789" y="-733031"/>
            <a:ext cx="9097200" cy="4412378"/>
          </a:xfrm>
        </p:spPr>
        <p:txBody>
          <a:bodyPr>
            <a:normAutofit/>
          </a:bodyPr>
          <a:lstStyle/>
          <a:p>
            <a:r>
              <a:rPr lang="en-US" altLang="ja-JP" sz="3600" b="1" spc="0" dirty="0">
                <a:latin typeface="Calibri" panose="020F0502020204030204" pitchFamily="34" charset="0"/>
                <a:cs typeface="Calibri" panose="020F0502020204030204" pitchFamily="34" charset="0"/>
              </a:rPr>
              <a:t>Continuous </a:t>
            </a:r>
            <a:r>
              <a:rPr lang="en-US" altLang="ja-JP" sz="3600" b="1" spc="0" dirty="0" smtClean="0">
                <a:latin typeface="Calibri" panose="020F0502020204030204" pitchFamily="34" charset="0"/>
                <a:cs typeface="Calibri" panose="020F0502020204030204" pitchFamily="34" charset="0"/>
              </a:rPr>
              <a:t>Integration </a:t>
            </a:r>
            <a:r>
              <a:rPr lang="en-US" altLang="ja-JP" sz="3600" b="1" spc="0" dirty="0">
                <a:latin typeface="Calibri" panose="020F0502020204030204" pitchFamily="34" charset="0"/>
                <a:cs typeface="Calibri" panose="020F0502020204030204" pitchFamily="34" charset="0"/>
              </a:rPr>
              <a:t/>
            </a:r>
            <a:br>
              <a:rPr lang="en-US" altLang="ja-JP" sz="3600" b="1" spc="0" dirty="0">
                <a:latin typeface="Calibri" panose="020F0502020204030204" pitchFamily="34" charset="0"/>
                <a:cs typeface="Calibri" panose="020F0502020204030204" pitchFamily="34" charset="0"/>
              </a:rPr>
            </a:br>
            <a:r>
              <a:rPr lang="en-US" altLang="ja-JP" sz="3600" b="1" spc="0" dirty="0">
                <a:latin typeface="Calibri" panose="020F0502020204030204" pitchFamily="34" charset="0"/>
                <a:cs typeface="Calibri" panose="020F0502020204030204" pitchFamily="34" charset="0"/>
              </a:rPr>
              <a:t>&amp; </a:t>
            </a:r>
            <a:br>
              <a:rPr lang="en-US" altLang="ja-JP" sz="3600" b="1" spc="0" dirty="0">
                <a:latin typeface="Calibri" panose="020F0502020204030204" pitchFamily="34" charset="0"/>
                <a:cs typeface="Calibri" panose="020F0502020204030204" pitchFamily="34" charset="0"/>
              </a:rPr>
            </a:br>
            <a:r>
              <a:rPr lang="en-US" altLang="ja-JP" sz="3600" b="1" spc="0" dirty="0" smtClean="0">
                <a:latin typeface="Calibri" panose="020F0502020204030204" pitchFamily="34" charset="0"/>
                <a:cs typeface="Calibri" panose="020F0502020204030204" pitchFamily="34" charset="0"/>
              </a:rPr>
              <a:t>Continuous Deployment</a:t>
            </a:r>
            <a:endParaRPr kumimoji="1" lang="ja-JP" altLang="en-US" sz="3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806" y="3085789"/>
            <a:ext cx="6317165" cy="2707357"/>
          </a:xfrm>
          <a:prstGeom prst="rect">
            <a:avLst/>
          </a:prstGeom>
        </p:spPr>
      </p:pic>
    </p:spTree>
    <p:extLst>
      <p:ext uri="{BB962C8B-B14F-4D97-AF65-F5344CB8AC3E}">
        <p14:creationId xmlns:p14="http://schemas.microsoft.com/office/powerpoint/2010/main" val="24233440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endParaRPr kumimoji="1" lang="ja-JP" altLang="en-US" dirty="0"/>
          </a:p>
        </p:txBody>
      </p:sp>
      <p:pic>
        <p:nvPicPr>
          <p:cNvPr id="9"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4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p:cNvPicPr>
            <a:picLocks noChangeAspect="1"/>
          </p:cNvPicPr>
          <p:nvPr/>
        </p:nvPicPr>
        <p:blipFill>
          <a:blip r:embed="rId4"/>
          <a:stretch>
            <a:fillRect/>
          </a:stretch>
        </p:blipFill>
        <p:spPr>
          <a:xfrm>
            <a:off x="5025841" y="1584730"/>
            <a:ext cx="1097375" cy="1463167"/>
          </a:xfrm>
          <a:prstGeom prst="rect">
            <a:avLst/>
          </a:prstGeom>
        </p:spPr>
      </p:pic>
    </p:spTree>
    <p:extLst>
      <p:ext uri="{BB962C8B-B14F-4D97-AF65-F5344CB8AC3E}">
        <p14:creationId xmlns:p14="http://schemas.microsoft.com/office/powerpoint/2010/main" val="995692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538187" y="888685"/>
            <a:ext cx="11112001" cy="5256410"/>
          </a:xfrm>
        </p:spPr>
        <p:txBody>
          <a:bodyPr/>
          <a:lstStyle/>
          <a:p>
            <a:pPr lvl="1"/>
            <a:endParaRPr lang="en-US" altLang="ja-JP" sz="2800" dirty="0" smtClean="0">
              <a:solidFill>
                <a:schemeClr val="tx2"/>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ja-JP" sz="2800" b="1" dirty="0" smtClean="0">
                <a:solidFill>
                  <a:schemeClr val="tx2"/>
                </a:solidFill>
                <a:latin typeface="Calibri" panose="020F0502020204030204" pitchFamily="34" charset="0"/>
                <a:cs typeface="Calibri" panose="020F0502020204030204" pitchFamily="34" charset="0"/>
              </a:rPr>
              <a:t>Lack </a:t>
            </a:r>
            <a:r>
              <a:rPr lang="en-US" altLang="ja-JP" sz="2800" b="1" dirty="0">
                <a:solidFill>
                  <a:schemeClr val="tx2"/>
                </a:solidFill>
                <a:latin typeface="Calibri" panose="020F0502020204030204" pitchFamily="34" charset="0"/>
                <a:cs typeface="Calibri" panose="020F0502020204030204" pitchFamily="34" charset="0"/>
              </a:rPr>
              <a:t>of portability </a:t>
            </a:r>
            <a:endParaRPr lang="en-US" altLang="ja-JP" sz="2800" b="1" dirty="0">
              <a:solidFill>
                <a:schemeClr val="tx2"/>
              </a:solidFill>
              <a:latin typeface="Calibri" panose="020F0502020204030204" pitchFamily="34" charset="0"/>
              <a:cs typeface="Calibri" panose="020F0502020204030204" pitchFamily="34" charset="0"/>
              <a:sym typeface="Wingdings" panose="05000000000000000000" pitchFamily="2" charset="2"/>
            </a:endParaRPr>
          </a:p>
          <a:p>
            <a:pPr marL="1066755" lvl="1" indent="-457200">
              <a:buFont typeface="Arial" panose="020B0604020202020204" pitchFamily="34" charset="0"/>
              <a:buChar char="•"/>
            </a:pPr>
            <a:r>
              <a:rPr lang="en-US" altLang="ja-JP" sz="2800" dirty="0">
                <a:solidFill>
                  <a:schemeClr val="tx2"/>
                </a:solidFill>
                <a:latin typeface="Calibri" panose="020F0502020204030204" pitchFamily="34" charset="0"/>
                <a:cs typeface="Calibri" panose="020F0502020204030204" pitchFamily="34" charset="0"/>
              </a:rPr>
              <a:t>Inconsistencies in the development &amp; production environment</a:t>
            </a:r>
          </a:p>
          <a:p>
            <a:pPr marL="1676308" lvl="2" indent="-457200">
              <a:buFont typeface="Arial" panose="020B0604020202020204" pitchFamily="34" charset="0"/>
              <a:buChar char="•"/>
            </a:pPr>
            <a:r>
              <a:rPr lang="en-US" altLang="ja-JP" sz="2800" dirty="0">
                <a:solidFill>
                  <a:schemeClr val="tx2"/>
                </a:solidFill>
                <a:latin typeface="Calibri" panose="020F0502020204030204" pitchFamily="34" charset="0"/>
                <a:cs typeface="Calibri" panose="020F0502020204030204" pitchFamily="34" charset="0"/>
              </a:rPr>
              <a:t>Unnecessary increase in Man-hours </a:t>
            </a:r>
          </a:p>
          <a:p>
            <a:pPr marL="1676308" lvl="2" indent="-457200">
              <a:buFont typeface="Arial" panose="020B0604020202020204" pitchFamily="34" charset="0"/>
              <a:buChar char="•"/>
            </a:pPr>
            <a:r>
              <a:rPr lang="en-US" altLang="ja-JP" sz="2800" dirty="0" smtClean="0">
                <a:solidFill>
                  <a:schemeClr val="tx2"/>
                </a:solidFill>
                <a:latin typeface="Calibri" panose="020F0502020204030204" pitchFamily="34" charset="0"/>
                <a:cs typeface="Calibri" panose="020F0502020204030204" pitchFamily="34" charset="0"/>
              </a:rPr>
              <a:t>Lack </a:t>
            </a:r>
            <a:r>
              <a:rPr lang="en-US" altLang="ja-JP" sz="2800" dirty="0">
                <a:solidFill>
                  <a:schemeClr val="tx2"/>
                </a:solidFill>
                <a:latin typeface="Calibri" panose="020F0502020204030204" pitchFamily="34" charset="0"/>
                <a:cs typeface="Calibri" panose="020F0502020204030204" pitchFamily="34" charset="0"/>
              </a:rPr>
              <a:t>of rigorous </a:t>
            </a:r>
            <a:r>
              <a:rPr lang="en-US" altLang="ja-JP" sz="2800" dirty="0" smtClean="0">
                <a:solidFill>
                  <a:schemeClr val="tx2"/>
                </a:solidFill>
                <a:latin typeface="Calibri" panose="020F0502020204030204" pitchFamily="34" charset="0"/>
                <a:cs typeface="Calibri" panose="020F0502020204030204" pitchFamily="34" charset="0"/>
              </a:rPr>
              <a:t>testing</a:t>
            </a:r>
          </a:p>
          <a:p>
            <a:pPr marL="1676308" lvl="2" indent="-457200">
              <a:buFont typeface="Arial" panose="020B0604020202020204" pitchFamily="34" charset="0"/>
              <a:buChar char="•"/>
            </a:pPr>
            <a:r>
              <a:rPr lang="en-US" altLang="ja-JP" sz="2800" dirty="0" smtClean="0">
                <a:solidFill>
                  <a:schemeClr val="tx2"/>
                </a:solidFill>
                <a:latin typeface="Calibri" panose="020F0502020204030204" pitchFamily="34" charset="0"/>
                <a:cs typeface="Calibri" panose="020F0502020204030204" pitchFamily="34" charset="0"/>
              </a:rPr>
              <a:t>Difficult </a:t>
            </a:r>
            <a:r>
              <a:rPr lang="en-US" altLang="ja-JP" sz="2800" dirty="0">
                <a:solidFill>
                  <a:schemeClr val="tx2"/>
                </a:solidFill>
                <a:latin typeface="Calibri" panose="020F0502020204030204" pitchFamily="34" charset="0"/>
                <a:cs typeface="Calibri" panose="020F0502020204030204" pitchFamily="34" charset="0"/>
              </a:rPr>
              <a:t>to maintain good </a:t>
            </a:r>
            <a:r>
              <a:rPr lang="en-US" altLang="ja-JP" sz="2800" dirty="0" smtClean="0">
                <a:solidFill>
                  <a:schemeClr val="tx2"/>
                </a:solidFill>
                <a:latin typeface="Calibri" panose="020F0502020204030204" pitchFamily="34" charset="0"/>
                <a:cs typeface="Calibri" panose="020F0502020204030204" pitchFamily="34" charset="0"/>
              </a:rPr>
              <a:t>Quality</a:t>
            </a:r>
          </a:p>
          <a:p>
            <a:pPr marL="1676308" lvl="2" indent="-457200">
              <a:buFont typeface="Arial" panose="020B0604020202020204" pitchFamily="34" charset="0"/>
              <a:buChar char="•"/>
            </a:pPr>
            <a:r>
              <a:rPr lang="en-US" altLang="ja-JP" sz="2800" dirty="0" smtClean="0">
                <a:solidFill>
                  <a:schemeClr val="tx2"/>
                </a:solidFill>
                <a:latin typeface="Calibri" panose="020F0502020204030204" pitchFamily="34" charset="0"/>
                <a:cs typeface="Calibri" panose="020F0502020204030204" pitchFamily="34" charset="0"/>
              </a:rPr>
              <a:t>Increased </a:t>
            </a:r>
            <a:r>
              <a:rPr lang="en-US" altLang="ja-JP" sz="2800" dirty="0">
                <a:solidFill>
                  <a:schemeClr val="tx2"/>
                </a:solidFill>
                <a:latin typeface="Calibri" panose="020F0502020204030204" pitchFamily="34" charset="0"/>
                <a:cs typeface="Calibri" panose="020F0502020204030204" pitchFamily="34" charset="0"/>
              </a:rPr>
              <a:t>Delivery </a:t>
            </a:r>
            <a:r>
              <a:rPr lang="en-US" altLang="ja-JP" sz="2800" dirty="0" smtClean="0">
                <a:solidFill>
                  <a:schemeClr val="tx2"/>
                </a:solidFill>
                <a:latin typeface="Calibri" panose="020F0502020204030204" pitchFamily="34" charset="0"/>
                <a:cs typeface="Calibri" panose="020F0502020204030204" pitchFamily="34" charset="0"/>
              </a:rPr>
              <a:t>time</a:t>
            </a:r>
          </a:p>
          <a:p>
            <a:pPr lvl="2"/>
            <a:endParaRPr lang="en-US" altLang="ja-JP" sz="2800" dirty="0" smtClean="0">
              <a:solidFill>
                <a:schemeClr val="tx2"/>
              </a:solidFill>
              <a:latin typeface="Calibri" panose="020F0502020204030204" pitchFamily="34" charset="0"/>
              <a:cs typeface="Calibri" panose="020F0502020204030204" pitchFamily="34" charset="0"/>
            </a:endParaRPr>
          </a:p>
          <a:p>
            <a:pPr marL="1066755" lvl="1" indent="-457200">
              <a:buFont typeface="Arial" panose="020B0604020202020204" pitchFamily="34" charset="0"/>
              <a:buChar char="•"/>
            </a:pPr>
            <a:r>
              <a:rPr lang="en-US" altLang="ja-JP" sz="2800" dirty="0">
                <a:solidFill>
                  <a:schemeClr val="tx2"/>
                </a:solidFill>
                <a:latin typeface="Calibri" panose="020F0502020204030204" pitchFamily="34" charset="0"/>
                <a:cs typeface="Calibri" panose="020F0502020204030204" pitchFamily="34" charset="0"/>
              </a:rPr>
              <a:t>Re-installing the same Jenkins configured environment for different projects.</a:t>
            </a:r>
          </a:p>
          <a:p>
            <a:pPr marL="1676308" lvl="2" indent="-457200">
              <a:buFont typeface="Arial" panose="020B0604020202020204" pitchFamily="34" charset="0"/>
              <a:buChar char="•"/>
            </a:pPr>
            <a:r>
              <a:rPr lang="en-US" altLang="ja-JP" sz="2800" b="1" dirty="0">
                <a:solidFill>
                  <a:schemeClr val="tx2"/>
                </a:solidFill>
                <a:latin typeface="Calibri" panose="020F0502020204030204" pitchFamily="34" charset="0"/>
                <a:cs typeface="Calibri" panose="020F0502020204030204" pitchFamily="34" charset="0"/>
                <a:sym typeface="Wingdings" panose="05000000000000000000" pitchFamily="2" charset="2"/>
              </a:rPr>
              <a:t>Unnecessary cost </a:t>
            </a:r>
            <a:r>
              <a:rPr lang="en-US" altLang="ja-JP" sz="2800" dirty="0">
                <a:solidFill>
                  <a:schemeClr val="tx2"/>
                </a:solidFill>
                <a:latin typeface="Calibri" panose="020F0502020204030204" pitchFamily="34" charset="0"/>
                <a:cs typeface="Calibri" panose="020F0502020204030204" pitchFamily="34" charset="0"/>
                <a:sym typeface="Wingdings" panose="05000000000000000000" pitchFamily="2" charset="2"/>
              </a:rPr>
              <a:t>of constructing the infrastructure</a:t>
            </a:r>
          </a:p>
          <a:p>
            <a:pPr lvl="2"/>
            <a:endParaRPr lang="en-US" altLang="ja-JP" sz="2800" dirty="0">
              <a:solidFill>
                <a:schemeClr val="tx2"/>
              </a:solidFill>
              <a:latin typeface="Calibri" panose="020F0502020204030204" pitchFamily="34" charset="0"/>
              <a:cs typeface="Calibri" panose="020F0502020204030204" pitchFamily="34" charset="0"/>
            </a:endParaRPr>
          </a:p>
          <a:p>
            <a:pPr marL="1676308" lvl="2" indent="-457200">
              <a:buFont typeface="Arial" panose="020B0604020202020204" pitchFamily="34" charset="0"/>
              <a:buChar char="•"/>
            </a:pPr>
            <a:endParaRPr lang="en-US" altLang="ja-JP" sz="2800" dirty="0">
              <a:solidFill>
                <a:schemeClr val="tx2"/>
              </a:solidFill>
              <a:latin typeface="Calibri" panose="020F0502020204030204" pitchFamily="34" charset="0"/>
              <a:cs typeface="Calibri" panose="020F0502020204030204" pitchFamily="34" charset="0"/>
            </a:endParaRPr>
          </a:p>
          <a:p>
            <a:pPr marL="2285864" lvl="3" indent="-457200">
              <a:buFont typeface="Arial" panose="020B0604020202020204" pitchFamily="34" charset="0"/>
              <a:buChar char="•"/>
            </a:pPr>
            <a:endParaRPr lang="en-US" altLang="ja-JP" sz="3467" dirty="0">
              <a:latin typeface="Calibri" panose="020F0502020204030204" pitchFamily="34" charset="0"/>
              <a:cs typeface="Calibri" panose="020F0502020204030204" pitchFamily="34" charset="0"/>
            </a:endParaRPr>
          </a:p>
          <a:p>
            <a:endParaRPr kumimoji="1" lang="ja-JP" altLang="en-US" sz="2800" dirty="0">
              <a:solidFill>
                <a:schemeClr val="tx2"/>
              </a:solidFill>
            </a:endParaRPr>
          </a:p>
        </p:txBody>
      </p:sp>
      <p:sp>
        <p:nvSpPr>
          <p:cNvPr id="5" name="タイトル 4"/>
          <p:cNvSpPr>
            <a:spLocks noGrp="1"/>
          </p:cNvSpPr>
          <p:nvPr>
            <p:ph type="title"/>
          </p:nvPr>
        </p:nvSpPr>
        <p:spPr>
          <a:xfrm>
            <a:off x="172188" y="-14514"/>
            <a:ext cx="11844000" cy="731661"/>
          </a:xfrm>
        </p:spPr>
        <p:txBody>
          <a:bodyPr>
            <a:normAutofit/>
          </a:bodyPr>
          <a:lstStyle/>
          <a:p>
            <a:r>
              <a:rPr lang="en-US" altLang="ja-JP" sz="3200" dirty="0" smtClean="0">
                <a:latin typeface="Calibri" panose="020F0502020204030204" pitchFamily="34" charset="0"/>
                <a:cs typeface="Calibri" panose="020F0502020204030204" pitchFamily="34" charset="0"/>
              </a:rPr>
              <a:t>Problems In Introducing CI/CD</a:t>
            </a:r>
            <a:endParaRPr kumimoji="1" lang="ja-JP" altLang="en-US" sz="3200" dirty="0"/>
          </a:p>
        </p:txBody>
      </p:sp>
    </p:spTree>
    <p:extLst>
      <p:ext uri="{BB962C8B-B14F-4D97-AF65-F5344CB8AC3E}">
        <p14:creationId xmlns:p14="http://schemas.microsoft.com/office/powerpoint/2010/main" val="21821407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lstStyle/>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r>
              <a:rPr lang="en-US" altLang="ja-JP" sz="2800" spc="0" dirty="0" smtClean="0">
                <a:solidFill>
                  <a:schemeClr val="tx2"/>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Help projects to introduce a more portable CI/CD environment</a:t>
            </a:r>
          </a:p>
          <a:p>
            <a:pPr marL="838155" lvl="1" indent="-228600" defTabSz="914400" fontAlgn="auto">
              <a:lnSpc>
                <a:spcPct val="110000"/>
              </a:lnSpc>
              <a:spcBef>
                <a:spcPts val="700"/>
              </a:spcBef>
              <a:spcAft>
                <a:spcPts val="0"/>
              </a:spcAft>
              <a:buClr>
                <a:srgbClr val="2A1A00"/>
              </a:buClr>
              <a:buFont typeface="Arial" panose="020B0604020202020204" pitchFamily="34" charset="0"/>
              <a:buChar char="•"/>
            </a:pPr>
            <a:r>
              <a:rPr lang="en-US" altLang="ja-JP" sz="2800" spc="0" dirty="0" smtClean="0">
                <a:solidFill>
                  <a:schemeClr val="tx2"/>
                </a:solidFill>
                <a:latin typeface="Calibri" panose="020F0502020204030204" pitchFamily="34" charset="0"/>
                <a:ea typeface="メイリオ" panose="020B0604030504040204" pitchFamily="50" charset="-128"/>
                <a:cs typeface="Calibri" panose="020F0502020204030204" pitchFamily="34" charset="0"/>
              </a:rPr>
              <a:t>Develop a set of DevOps tools with </a:t>
            </a:r>
            <a:r>
              <a:rPr lang="en-US" altLang="ja-JP" sz="2800" b="1" spc="0" dirty="0" smtClean="0">
                <a:solidFill>
                  <a:schemeClr val="tx2"/>
                </a:solidFill>
                <a:latin typeface="Calibri" panose="020F0502020204030204" pitchFamily="34" charset="0"/>
                <a:ea typeface="メイリオ" panose="020B0604030504040204" pitchFamily="50" charset="-128"/>
                <a:cs typeface="Calibri" panose="020F0502020204030204" pitchFamily="34" charset="0"/>
              </a:rPr>
              <a:t>container technology</a:t>
            </a:r>
            <a:r>
              <a:rPr lang="en-US" altLang="ja-JP" sz="2800" spc="0" dirty="0" smtClean="0">
                <a:solidFill>
                  <a:schemeClr val="tx2"/>
                </a:solidFill>
                <a:latin typeface="Calibri" panose="020F0502020204030204" pitchFamily="34" charset="0"/>
                <a:ea typeface="メイリオ" panose="020B0604030504040204" pitchFamily="50" charset="-128"/>
                <a:cs typeface="Calibri" panose="020F0502020204030204" pitchFamily="34" charset="0"/>
              </a:rPr>
              <a:t>.</a:t>
            </a:r>
            <a:br>
              <a:rPr lang="en-US" altLang="ja-JP" sz="2800" spc="0" dirty="0" smtClean="0">
                <a:solidFill>
                  <a:schemeClr val="tx2"/>
                </a:solidFill>
                <a:latin typeface="Calibri" panose="020F0502020204030204" pitchFamily="34" charset="0"/>
                <a:ea typeface="メイリオ" panose="020B0604030504040204" pitchFamily="50" charset="-128"/>
                <a:cs typeface="Calibri" panose="020F0502020204030204" pitchFamily="34" charset="0"/>
              </a:rPr>
            </a:br>
            <a:r>
              <a:rPr lang="en-US" altLang="ja-JP" sz="2800" spc="0" dirty="0" smtClean="0">
                <a:solidFill>
                  <a:schemeClr val="tx2"/>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t/>
            </a:r>
            <a:br>
              <a:rPr lang="en-US" altLang="ja-JP" sz="2800" spc="0" dirty="0" smtClean="0">
                <a:solidFill>
                  <a:schemeClr val="tx2"/>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rPr>
            </a:br>
            <a:endParaRPr lang="en-US" altLang="ja-JP" sz="2800" spc="0" dirty="0" smtClean="0">
              <a:solidFill>
                <a:schemeClr val="tx2"/>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endParaRP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endParaRPr lang="en-US" altLang="ja-JP" sz="2800" spc="0" dirty="0">
              <a:solidFill>
                <a:schemeClr val="tx2"/>
              </a:solidFill>
              <a:latin typeface="Calibri" panose="020F0502020204030204" pitchFamily="34" charset="0"/>
              <a:ea typeface="メイリオ" panose="020B0604030504040204" pitchFamily="50" charset="-128"/>
              <a:cs typeface="Calibri" panose="020F0502020204030204" pitchFamily="34" charset="0"/>
              <a:sym typeface="Wingdings" panose="05000000000000000000" pitchFamily="2" charset="2"/>
            </a:endParaRP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endParaRPr lang="en-US" altLang="ja-JP" sz="2800" spc="0" dirty="0">
              <a:solidFill>
                <a:schemeClr val="tx2"/>
              </a:solidFill>
              <a:latin typeface="Calibri" panose="020F0502020204030204" pitchFamily="34" charset="0"/>
              <a:ea typeface="メイリオ" panose="020B0604030504040204" pitchFamily="50" charset="-128"/>
              <a:cs typeface="Calibri" panose="020F0502020204030204" pitchFamily="34" charset="0"/>
            </a:endParaRPr>
          </a:p>
          <a:p>
            <a:pPr marL="228600" lvl="0" indent="-228600" defTabSz="914400" fontAlgn="auto">
              <a:lnSpc>
                <a:spcPct val="110000"/>
              </a:lnSpc>
              <a:spcBef>
                <a:spcPts val="700"/>
              </a:spcBef>
              <a:spcAft>
                <a:spcPts val="0"/>
              </a:spcAft>
              <a:buClr>
                <a:srgbClr val="2A1A00"/>
              </a:buClr>
              <a:buFont typeface="Arial" panose="020B0604020202020204" pitchFamily="34" charset="0"/>
              <a:buChar char="•"/>
            </a:pPr>
            <a:endParaRPr lang="ja-JP" altLang="en-US" sz="2800" spc="0" dirty="0">
              <a:solidFill>
                <a:schemeClr val="tx2"/>
              </a:solidFill>
              <a:latin typeface="Calibri" panose="020F0502020204030204" pitchFamily="34" charset="0"/>
              <a:ea typeface="メイリオ" panose="020B0604030504040204" pitchFamily="50" charset="-128"/>
              <a:cs typeface="Calibri" panose="020F0502020204030204" pitchFamily="34" charset="0"/>
            </a:endParaRPr>
          </a:p>
          <a:p>
            <a:endParaRPr kumimoji="1" lang="ja-JP" altLang="en-US" sz="1800" dirty="0">
              <a:solidFill>
                <a:schemeClr val="tx2"/>
              </a:solidFill>
              <a:latin typeface="Calibri" panose="020F0502020204030204" pitchFamily="34" charset="0"/>
              <a:cs typeface="Calibri" panose="020F0502020204030204" pitchFamily="34" charset="0"/>
            </a:endParaRPr>
          </a:p>
        </p:txBody>
      </p:sp>
      <p:sp>
        <p:nvSpPr>
          <p:cNvPr id="5" name="タイトル 4"/>
          <p:cNvSpPr>
            <a:spLocks noGrp="1"/>
          </p:cNvSpPr>
          <p:nvPr>
            <p:ph type="title"/>
          </p:nvPr>
        </p:nvSpPr>
        <p:spPr/>
        <p:txBody>
          <a:bodyPr>
            <a:normAutofit/>
          </a:bodyPr>
          <a:lstStyle/>
          <a:p>
            <a:r>
              <a:rPr lang="en-US" altLang="ja-JP" sz="3200" cap="all" spc="200" dirty="0" smtClean="0">
                <a:latin typeface="Calibri" panose="020F0502020204030204" pitchFamily="34" charset="0"/>
                <a:ea typeface="メイリオ" panose="020B0604030504040204" pitchFamily="50" charset="-128"/>
                <a:cs typeface="Calibri" panose="020F0502020204030204" pitchFamily="34" charset="0"/>
              </a:rPr>
              <a:t>My mission</a:t>
            </a:r>
            <a:endParaRPr kumimoji="1" lang="ja-JP" altLang="en-US" sz="1800"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030" y="2355401"/>
            <a:ext cx="7868315" cy="3786383"/>
          </a:xfrm>
          <a:prstGeom prst="rect">
            <a:avLst/>
          </a:prstGeom>
        </p:spPr>
      </p:pic>
      <p:sp>
        <p:nvSpPr>
          <p:cNvPr id="2" name="Rectangle 1"/>
          <p:cNvSpPr/>
          <p:nvPr/>
        </p:nvSpPr>
        <p:spPr>
          <a:xfrm>
            <a:off x="4131325" y="2562290"/>
            <a:ext cx="2920800" cy="523220"/>
          </a:xfrm>
          <a:prstGeom prst="rect">
            <a:avLst/>
          </a:prstGeom>
        </p:spPr>
        <p:txBody>
          <a:bodyPr wrap="none">
            <a:spAutoFit/>
          </a:bodyPr>
          <a:lstStyle/>
          <a:p>
            <a:r>
              <a:rPr lang="en-US" altLang="ja-JP" sz="2800" b="1" dirty="0">
                <a:latin typeface="Calibri" panose="020F0502020204030204" pitchFamily="34" charset="0"/>
                <a:cs typeface="Calibri" panose="020F0502020204030204" pitchFamily="34" charset="0"/>
              </a:rPr>
              <a:t>CI/CD with Docker</a:t>
            </a:r>
            <a:endParaRPr lang="ja-JP" altLang="en-US" sz="2800" dirty="0"/>
          </a:p>
        </p:txBody>
      </p:sp>
    </p:spTree>
    <p:extLst>
      <p:ext uri="{BB962C8B-B14F-4D97-AF65-F5344CB8AC3E}">
        <p14:creationId xmlns:p14="http://schemas.microsoft.com/office/powerpoint/2010/main" val="140932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 Template 2017">
  <a:themeElements>
    <a:clrScheme name="NTT DATA COLOR MASTER">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lumMod val="75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 Template_169_20161220.pptx" id="{9C1404FA-E4BC-41CC-868C-1DE92EC45D5A}" vid="{8FF70007-C189-44F0-A916-53EF6FFD4E4B}"/>
    </a:ext>
  </a:extLst>
</a:theme>
</file>

<file path=ppt/theme/theme3.xml><?xml version="1.0" encoding="utf-8"?>
<a:theme xmlns:a="http://schemas.openxmlformats.org/drawingml/2006/main" name="1_Presentation Template 2017">
  <a:themeElements>
    <a:clrScheme name="NTT DATA COLOR MASTER">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lumMod val="75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 Template_169_20161220.pptx" id="{9C1404FA-E4BC-41CC-868C-1DE92EC45D5A}" vid="{8FF70007-C189-44F0-A916-53EF6FFD4E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TotalTime>
  <Words>812</Words>
  <Application>Microsoft Office PowerPoint</Application>
  <PresentationFormat>Widescreen</PresentationFormat>
  <Paragraphs>254</Paragraphs>
  <Slides>23</Slides>
  <Notes>18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23</vt:i4>
      </vt:variant>
    </vt:vector>
  </HeadingPairs>
  <TitlesOfParts>
    <vt:vector size="38" baseType="lpstr">
      <vt:lpstr>HGPGothicE</vt:lpstr>
      <vt:lpstr>HGP創英角ｺﾞｼｯｸUB</vt:lpstr>
      <vt:lpstr>Meiryo UI</vt:lpstr>
      <vt:lpstr>ＭＳ Ｐゴシック</vt:lpstr>
      <vt:lpstr>ＭＳ Ｐゴシック</vt:lpstr>
      <vt:lpstr>メイリオ</vt:lpstr>
      <vt:lpstr>Arial</vt:lpstr>
      <vt:lpstr>Calibri</vt:lpstr>
      <vt:lpstr>Calibri Light</vt:lpstr>
      <vt:lpstr>Cambria Math</vt:lpstr>
      <vt:lpstr>Gill Sans MT</vt:lpstr>
      <vt:lpstr>Wingdings</vt:lpstr>
      <vt:lpstr>Office Theme</vt:lpstr>
      <vt:lpstr>Presentation Template 2017</vt:lpstr>
      <vt:lpstr>1_Presentation Template 2017</vt:lpstr>
      <vt:lpstr>PowerPoint Presentation</vt:lpstr>
      <vt:lpstr>PowerPoint Presentation</vt:lpstr>
      <vt:lpstr>PowerPoint Presentation</vt:lpstr>
      <vt:lpstr>Traditional Software Development Process</vt:lpstr>
      <vt:lpstr>Drawbacks Of The Traditional Software Development Process</vt:lpstr>
      <vt:lpstr>Continuous Integration  &amp;  Continuous Deployment</vt:lpstr>
      <vt:lpstr>PowerPoint Presentation</vt:lpstr>
      <vt:lpstr>Problems In Introducing CI/CD</vt:lpstr>
      <vt:lpstr>My mission</vt:lpstr>
      <vt:lpstr>Docker</vt:lpstr>
      <vt:lpstr>System components &amp; terasoluna framework</vt:lpstr>
      <vt:lpstr>System Configuration of my project</vt:lpstr>
      <vt:lpstr>System Configuration </vt:lpstr>
      <vt:lpstr>Work Flow</vt:lpstr>
      <vt:lpstr>Demonstration</vt:lpstr>
      <vt:lpstr>Comparison</vt:lpstr>
      <vt:lpstr>CONCLUSION</vt:lpstr>
      <vt:lpstr>PowerPoint Presentation</vt:lpstr>
      <vt:lpstr>PowerPoint Presentation</vt:lpstr>
      <vt:lpstr> QUESTIONS ?</vt:lpstr>
      <vt:lpstr>REFERENCES</vt:lpstr>
      <vt:lpstr>Docker Containers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Intern</dc:creator>
  <cp:lastModifiedBy>Intern</cp:lastModifiedBy>
  <cp:revision>427</cp:revision>
  <dcterms:created xsi:type="dcterms:W3CDTF">2017-07-10T01:42:19Z</dcterms:created>
  <dcterms:modified xsi:type="dcterms:W3CDTF">2017-07-13T04:54:22Z</dcterms:modified>
</cp:coreProperties>
</file>